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7"/>
  </p:handoutMasterIdLst>
  <p:sldIdLst>
    <p:sldId id="256" r:id="rId2"/>
    <p:sldId id="257" r:id="rId3"/>
    <p:sldId id="258" r:id="rId4"/>
    <p:sldId id="259" r:id="rId5"/>
    <p:sldId id="260" r:id="rId6"/>
    <p:sldId id="269" r:id="rId7"/>
    <p:sldId id="261" r:id="rId8"/>
    <p:sldId id="262" r:id="rId9"/>
    <p:sldId id="263" r:id="rId10"/>
    <p:sldId id="264" r:id="rId11"/>
    <p:sldId id="265" r:id="rId12"/>
    <p:sldId id="266" r:id="rId13"/>
    <p:sldId id="270" r:id="rId14"/>
    <p:sldId id="267" r:id="rId15"/>
    <p:sldId id="268" r:id="rId16"/>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71" autoAdjust="0"/>
    <p:restoredTop sz="94660"/>
  </p:normalViewPr>
  <p:slideViewPr>
    <p:cSldViewPr>
      <p:cViewPr varScale="1">
        <p:scale>
          <a:sx n="82" d="100"/>
          <a:sy n="82" d="100"/>
        </p:scale>
        <p:origin x="1891" y="48"/>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268538" y="5157788"/>
            <a:ext cx="6048375" cy="1109662"/>
          </a:xfrm>
        </p:spPr>
        <p:txBody>
          <a:bodyPr/>
          <a:lstStyle>
            <a:lvl1pPr algn="ctr">
              <a:defRPr sz="2400" b="1"/>
            </a:lvl1pPr>
          </a:lstStyle>
          <a:p>
            <a:r>
              <a:rPr lang="ru-RU"/>
              <a:t>Click to edit Master title style</a:t>
            </a:r>
          </a:p>
        </p:txBody>
      </p:sp>
      <p:sp>
        <p:nvSpPr>
          <p:cNvPr id="5123" name="Rectangle 3"/>
          <p:cNvSpPr>
            <a:spLocks noGrp="1" noChangeArrowheads="1"/>
          </p:cNvSpPr>
          <p:nvPr>
            <p:ph type="subTitle" idx="1"/>
          </p:nvPr>
        </p:nvSpPr>
        <p:spPr>
          <a:xfrm>
            <a:off x="2268538" y="6018213"/>
            <a:ext cx="6048375" cy="696912"/>
          </a:xfrm>
          <a:effectLst>
            <a:outerShdw dist="17961" dir="2700000" algn="ctr" rotWithShape="0">
              <a:schemeClr val="bg2"/>
            </a:outerShdw>
          </a:effectLst>
        </p:spPr>
        <p:txBody>
          <a:bodyPr/>
          <a:lstStyle>
            <a:lvl1pPr marL="0" indent="0" algn="ctr">
              <a:buFontTx/>
              <a:buNone/>
              <a:defRPr sz="2400" b="1"/>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67513" y="404813"/>
            <a:ext cx="1908175" cy="626427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042988" y="404813"/>
            <a:ext cx="5572125" cy="626427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116013" y="1052513"/>
            <a:ext cx="3703637"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972050" y="1052513"/>
            <a:ext cx="3703638"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42988" y="404813"/>
            <a:ext cx="7488237" cy="508000"/>
          </a:xfrm>
          <a:prstGeom prst="rect">
            <a:avLst/>
          </a:prstGeom>
          <a:noFill/>
          <a:ln w="9525">
            <a:noFill/>
            <a:miter lim="800000"/>
            <a:headEnd/>
            <a:tailEnd/>
          </a:ln>
          <a:effectLst>
            <a:outerShdw dist="1796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116013" y="1052513"/>
            <a:ext cx="7559675" cy="5616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p:titleStyle>
    <p:bodyStyle>
      <a:lvl1pPr marL="342900" indent="-342900" algn="l" rtl="0" fontAlgn="base">
        <a:spcBef>
          <a:spcPct val="20000"/>
        </a:spcBef>
        <a:spcAft>
          <a:spcPct val="0"/>
        </a:spcAft>
        <a:buChar char="•"/>
        <a:defRPr sz="2800">
          <a:solidFill>
            <a:schemeClr val="bg1"/>
          </a:solidFill>
          <a:latin typeface="+mn-lt"/>
          <a:ea typeface="+mn-ea"/>
          <a:cs typeface="+mn-cs"/>
        </a:defRPr>
      </a:lvl1pPr>
      <a:lvl2pPr marL="742950" indent="-285750" algn="l" rtl="0" fontAlgn="base">
        <a:spcBef>
          <a:spcPct val="20000"/>
        </a:spcBef>
        <a:spcAft>
          <a:spcPct val="0"/>
        </a:spcAft>
        <a:buChar char="–"/>
        <a:defRPr sz="2400" b="1">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bg1"/>
          </a:solidFill>
          <a:latin typeface="+mn-lt"/>
        </a:defRPr>
      </a:lvl4pPr>
      <a:lvl5pPr marL="2057400" indent="-228600" algn="l" rtl="0" fontAlgn="base">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2123728" y="188640"/>
            <a:ext cx="5472112" cy="1152128"/>
          </a:xfrm>
          <a:noFill/>
        </p:spPr>
        <p:txBody>
          <a:bodyPr/>
          <a:lstStyle/>
          <a:p>
            <a:r>
              <a:rPr lang="en-US" dirty="0">
                <a:latin typeface="Tahoma" charset="0"/>
              </a:rPr>
              <a:t>XTEA (</a:t>
            </a:r>
            <a:r>
              <a:rPr lang="en-US" dirty="0" err="1">
                <a:latin typeface="Tahoma" charset="0"/>
              </a:rPr>
              <a:t>eXtended</a:t>
            </a:r>
            <a:r>
              <a:rPr lang="en-US" dirty="0">
                <a:latin typeface="Tahoma" charset="0"/>
              </a:rPr>
              <a:t> TEA) </a:t>
            </a:r>
            <a:br>
              <a:rPr lang="en-US" dirty="0">
                <a:latin typeface="Tahoma" charset="0"/>
              </a:rPr>
            </a:br>
            <a:r>
              <a:rPr lang="en-US" dirty="0">
                <a:latin typeface="Tahoma" charset="0"/>
              </a:rPr>
              <a:t>Block Cipher</a:t>
            </a:r>
            <a:endParaRPr lang="uk-UA" dirty="0">
              <a:latin typeface="Tahoma" charset="0"/>
            </a:endParaRPr>
          </a:p>
        </p:txBody>
      </p:sp>
      <p:sp>
        <p:nvSpPr>
          <p:cNvPr id="34819" name="Rectangle 3"/>
          <p:cNvSpPr>
            <a:spLocks noGrp="1" noChangeArrowheads="1"/>
          </p:cNvSpPr>
          <p:nvPr>
            <p:ph type="subTitle" idx="1"/>
          </p:nvPr>
        </p:nvSpPr>
        <p:spPr>
          <a:xfrm>
            <a:off x="-4463" y="6458745"/>
            <a:ext cx="5472113" cy="381000"/>
          </a:xfrm>
        </p:spPr>
        <p:txBody>
          <a:bodyPr/>
          <a:lstStyle/>
          <a:p>
            <a:pPr algn="l">
              <a:lnSpc>
                <a:spcPct val="90000"/>
              </a:lnSpc>
            </a:pPr>
            <a:r>
              <a:rPr lang="en-US" dirty="0" err="1"/>
              <a:t>Kapakos</a:t>
            </a:r>
            <a:r>
              <a:rPr lang="en-US" dirty="0"/>
              <a:t> Georgios: 03165</a:t>
            </a:r>
            <a:endParaRPr lang="uk-U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CFF325E7-4163-B3B7-A69E-63DD47A4AA93}"/>
              </a:ext>
            </a:extLst>
          </p:cNvPr>
          <p:cNvSpPr>
            <a:spLocks noGrp="1"/>
          </p:cNvSpPr>
          <p:nvPr>
            <p:ph idx="1"/>
          </p:nvPr>
        </p:nvSpPr>
        <p:spPr>
          <a:xfrm>
            <a:off x="1115617" y="188641"/>
            <a:ext cx="7560072" cy="6480448"/>
          </a:xfrm>
        </p:spPr>
        <p:txBody>
          <a:bodyPr/>
          <a:lstStyle/>
          <a:p>
            <a:r>
              <a:rPr lang="en-US" sz="1800" dirty="0"/>
              <a:t>always declaration </a:t>
            </a:r>
          </a:p>
          <a:p>
            <a:pPr marL="0" indent="0">
              <a:buNone/>
            </a:pPr>
            <a:r>
              <a:rPr lang="en-US" sz="1400" dirty="0"/>
              <a:t>	</a:t>
            </a:r>
          </a:p>
          <a:p>
            <a:pPr marL="0" indent="0">
              <a:buNone/>
            </a:pPr>
            <a:r>
              <a:rPr lang="en-US" sz="1400" dirty="0"/>
              <a:t>	</a:t>
            </a:r>
            <a:r>
              <a:rPr lang="en-US" sz="1600" dirty="0"/>
              <a:t>Verilog</a:t>
            </a:r>
            <a:r>
              <a:rPr lang="en-US" sz="1400" dirty="0"/>
              <a:t>				</a:t>
            </a:r>
            <a:r>
              <a:rPr lang="en-US" sz="1600" dirty="0" err="1"/>
              <a:t>SystemVerilog</a:t>
            </a:r>
            <a:endParaRPr lang="en-US" sz="16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Procedural always blocks become </a:t>
            </a:r>
            <a:r>
              <a:rPr lang="en-US" sz="1400" dirty="0" err="1"/>
              <a:t>always_comb</a:t>
            </a:r>
            <a:r>
              <a:rPr lang="en-US" sz="1400" dirty="0"/>
              <a:t> and </a:t>
            </a:r>
            <a:r>
              <a:rPr lang="en-US" sz="1400" dirty="0" err="1"/>
              <a:t>always_ff</a:t>
            </a:r>
            <a:r>
              <a:rPr lang="en-US" sz="1400" dirty="0"/>
              <a:t> is used to describe sequential always blocks, </a:t>
            </a:r>
            <a:r>
              <a:rPr lang="en-US" sz="1400" dirty="0" err="1"/>
              <a:t>always_ff</a:t>
            </a:r>
            <a:r>
              <a:rPr lang="en-US" sz="1400" dirty="0"/>
              <a:t> and </a:t>
            </a:r>
            <a:r>
              <a:rPr lang="en-US" sz="1400" dirty="0" err="1"/>
              <a:t>always_comb</a:t>
            </a:r>
            <a:r>
              <a:rPr lang="en-US" sz="1400" dirty="0"/>
              <a:t> provide a guarantee that latches will not be created an improvement in </a:t>
            </a:r>
            <a:r>
              <a:rPr lang="en-US" sz="1400" dirty="0" err="1"/>
              <a:t>SystemVerilog</a:t>
            </a:r>
            <a:r>
              <a:rPr lang="en-US" sz="1400" dirty="0"/>
              <a:t> that doesn’t exist in Verilog.</a:t>
            </a:r>
            <a:endParaRPr lang="el-GR" sz="1400" dirty="0"/>
          </a:p>
        </p:txBody>
      </p:sp>
      <p:pic>
        <p:nvPicPr>
          <p:cNvPr id="5" name="Εικόνα 4">
            <a:extLst>
              <a:ext uri="{FF2B5EF4-FFF2-40B4-BE49-F238E27FC236}">
                <a16:creationId xmlns:a16="http://schemas.microsoft.com/office/drawing/2014/main" id="{DFF424D3-75FD-491B-FD7C-8142BB8B4B86}"/>
              </a:ext>
            </a:extLst>
          </p:cNvPr>
          <p:cNvPicPr>
            <a:picLocks noChangeAspect="1"/>
          </p:cNvPicPr>
          <p:nvPr/>
        </p:nvPicPr>
        <p:blipFill rotWithShape="1">
          <a:blip r:embed="rId2"/>
          <a:srcRect l="5121" t="25080" r="72676" b="73240"/>
          <a:stretch/>
        </p:blipFill>
        <p:spPr>
          <a:xfrm>
            <a:off x="452490" y="1975291"/>
            <a:ext cx="3383609" cy="144016"/>
          </a:xfrm>
          <a:prstGeom prst="rect">
            <a:avLst/>
          </a:prstGeom>
        </p:spPr>
      </p:pic>
      <p:pic>
        <p:nvPicPr>
          <p:cNvPr id="7" name="Εικόνα 6">
            <a:extLst>
              <a:ext uri="{FF2B5EF4-FFF2-40B4-BE49-F238E27FC236}">
                <a16:creationId xmlns:a16="http://schemas.microsoft.com/office/drawing/2014/main" id="{F3A9EA7E-661E-627D-783E-661F25662F13}"/>
              </a:ext>
            </a:extLst>
          </p:cNvPr>
          <p:cNvPicPr>
            <a:picLocks noChangeAspect="1"/>
          </p:cNvPicPr>
          <p:nvPr/>
        </p:nvPicPr>
        <p:blipFill rotWithShape="1">
          <a:blip r:embed="rId3"/>
          <a:srcRect l="4725" t="36000" r="87795" b="61667"/>
          <a:stretch/>
        </p:blipFill>
        <p:spPr>
          <a:xfrm>
            <a:off x="468312" y="2663756"/>
            <a:ext cx="1125611" cy="197508"/>
          </a:xfrm>
          <a:prstGeom prst="rect">
            <a:avLst/>
          </a:prstGeom>
        </p:spPr>
      </p:pic>
      <p:pic>
        <p:nvPicPr>
          <p:cNvPr id="9" name="Εικόνα 8">
            <a:extLst>
              <a:ext uri="{FF2B5EF4-FFF2-40B4-BE49-F238E27FC236}">
                <a16:creationId xmlns:a16="http://schemas.microsoft.com/office/drawing/2014/main" id="{B1EF3B20-95DF-EE8D-C096-7BD5BEAC4E4B}"/>
              </a:ext>
            </a:extLst>
          </p:cNvPr>
          <p:cNvPicPr>
            <a:picLocks noChangeAspect="1"/>
          </p:cNvPicPr>
          <p:nvPr/>
        </p:nvPicPr>
        <p:blipFill rotWithShape="1">
          <a:blip r:embed="rId4"/>
          <a:srcRect l="5121" t="44400" r="70475" b="52800"/>
          <a:stretch/>
        </p:blipFill>
        <p:spPr>
          <a:xfrm>
            <a:off x="5004048" y="2015934"/>
            <a:ext cx="3203485" cy="206747"/>
          </a:xfrm>
          <a:prstGeom prst="rect">
            <a:avLst/>
          </a:prstGeom>
        </p:spPr>
      </p:pic>
      <p:pic>
        <p:nvPicPr>
          <p:cNvPr id="11" name="Εικόνα 10">
            <a:extLst>
              <a:ext uri="{FF2B5EF4-FFF2-40B4-BE49-F238E27FC236}">
                <a16:creationId xmlns:a16="http://schemas.microsoft.com/office/drawing/2014/main" id="{4F5D09C0-0904-AFFC-2380-BAEDCAC5FD39}"/>
              </a:ext>
            </a:extLst>
          </p:cNvPr>
          <p:cNvPicPr>
            <a:picLocks noChangeAspect="1"/>
          </p:cNvPicPr>
          <p:nvPr/>
        </p:nvPicPr>
        <p:blipFill rotWithShape="1">
          <a:blip r:embed="rId5"/>
          <a:srcRect l="5403" t="55600" r="87012" b="41600"/>
          <a:stretch/>
        </p:blipFill>
        <p:spPr>
          <a:xfrm>
            <a:off x="5004048" y="2727435"/>
            <a:ext cx="1028907" cy="213649"/>
          </a:xfrm>
          <a:prstGeom prst="rect">
            <a:avLst/>
          </a:prstGeom>
        </p:spPr>
      </p:pic>
    </p:spTree>
    <p:extLst>
      <p:ext uri="{BB962C8B-B14F-4D97-AF65-F5344CB8AC3E}">
        <p14:creationId xmlns:p14="http://schemas.microsoft.com/office/powerpoint/2010/main" val="127465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01567631-FF73-AA14-0CB2-F11EFDCDF6E5}"/>
              </a:ext>
            </a:extLst>
          </p:cNvPr>
          <p:cNvSpPr>
            <a:spLocks noGrp="1"/>
          </p:cNvSpPr>
          <p:nvPr>
            <p:ph idx="1"/>
          </p:nvPr>
        </p:nvSpPr>
        <p:spPr>
          <a:xfrm>
            <a:off x="1116013" y="260649"/>
            <a:ext cx="7559675" cy="6408440"/>
          </a:xfrm>
        </p:spPr>
        <p:txBody>
          <a:bodyPr/>
          <a:lstStyle/>
          <a:p>
            <a:r>
              <a:rPr lang="en-US" sz="1800" dirty="0"/>
              <a:t>FSM Declaration</a:t>
            </a:r>
          </a:p>
          <a:p>
            <a:pPr marL="0" indent="0">
              <a:buNone/>
            </a:pPr>
            <a:r>
              <a:rPr lang="en-US" sz="1400" dirty="0"/>
              <a:t>	</a:t>
            </a:r>
            <a:r>
              <a:rPr lang="en-US" sz="1600" dirty="0"/>
              <a:t>Verilog</a:t>
            </a:r>
            <a:r>
              <a:rPr lang="en-US" sz="1400" dirty="0"/>
              <a:t>				</a:t>
            </a:r>
            <a:r>
              <a:rPr lang="en-US" sz="1600" dirty="0" err="1"/>
              <a:t>SystemVerilog</a:t>
            </a:r>
            <a:endParaRPr lang="en-US" sz="16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b="0" i="0" dirty="0">
              <a:effectLst/>
            </a:endParaRPr>
          </a:p>
          <a:p>
            <a:pPr marL="0" indent="0">
              <a:buNone/>
            </a:pPr>
            <a:endParaRPr lang="en-US" sz="1400" dirty="0"/>
          </a:p>
          <a:p>
            <a:pPr marL="0" indent="0">
              <a:buNone/>
            </a:pPr>
            <a:r>
              <a:rPr lang="en-US" sz="1400" b="0" i="0" dirty="0" err="1">
                <a:effectLst/>
              </a:rPr>
              <a:t>SystemVerilog</a:t>
            </a:r>
            <a:r>
              <a:rPr lang="en-US" sz="1400" b="0" i="0" dirty="0">
                <a:effectLst/>
              </a:rPr>
              <a:t> introduces enumerations, which allow you to define a set of named values. Enumerations can be used to represent states and make the FSM code more readable and self-explanatory. Instead Verilog is using parameters to refer to those sets.</a:t>
            </a:r>
            <a:endParaRPr lang="en-US" sz="1400" dirty="0"/>
          </a:p>
        </p:txBody>
      </p:sp>
      <p:pic>
        <p:nvPicPr>
          <p:cNvPr id="7" name="Εικόνα 6">
            <a:extLst>
              <a:ext uri="{FF2B5EF4-FFF2-40B4-BE49-F238E27FC236}">
                <a16:creationId xmlns:a16="http://schemas.microsoft.com/office/drawing/2014/main" id="{C0D0E503-A097-3B5F-E704-97270AA60C43}"/>
              </a:ext>
            </a:extLst>
          </p:cNvPr>
          <p:cNvPicPr>
            <a:picLocks noChangeAspect="1"/>
          </p:cNvPicPr>
          <p:nvPr/>
        </p:nvPicPr>
        <p:blipFill rotWithShape="1">
          <a:blip r:embed="rId2"/>
          <a:srcRect l="4722" t="47200" r="41730" b="48600"/>
          <a:stretch/>
        </p:blipFill>
        <p:spPr>
          <a:xfrm>
            <a:off x="3838317" y="1700808"/>
            <a:ext cx="4896544" cy="216024"/>
          </a:xfrm>
          <a:prstGeom prst="rect">
            <a:avLst/>
          </a:prstGeom>
        </p:spPr>
      </p:pic>
      <p:pic>
        <p:nvPicPr>
          <p:cNvPr id="9" name="Εικόνα 8">
            <a:extLst>
              <a:ext uri="{FF2B5EF4-FFF2-40B4-BE49-F238E27FC236}">
                <a16:creationId xmlns:a16="http://schemas.microsoft.com/office/drawing/2014/main" id="{2A3A45E5-3D92-9951-ED98-B4EB98DDA077}"/>
              </a:ext>
            </a:extLst>
          </p:cNvPr>
          <p:cNvPicPr>
            <a:picLocks noChangeAspect="1"/>
          </p:cNvPicPr>
          <p:nvPr/>
        </p:nvPicPr>
        <p:blipFill rotWithShape="1">
          <a:blip r:embed="rId3"/>
          <a:srcRect l="5121" t="41600" r="69687" b="43000"/>
          <a:stretch/>
        </p:blipFill>
        <p:spPr>
          <a:xfrm>
            <a:off x="539552" y="1628800"/>
            <a:ext cx="2722304" cy="936104"/>
          </a:xfrm>
          <a:prstGeom prst="rect">
            <a:avLst/>
          </a:prstGeom>
        </p:spPr>
      </p:pic>
    </p:spTree>
    <p:extLst>
      <p:ext uri="{BB962C8B-B14F-4D97-AF65-F5344CB8AC3E}">
        <p14:creationId xmlns:p14="http://schemas.microsoft.com/office/powerpoint/2010/main" val="422235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Διάγραμμα ροής: Διεργασία 3">
            <a:extLst>
              <a:ext uri="{FF2B5EF4-FFF2-40B4-BE49-F238E27FC236}">
                <a16:creationId xmlns:a16="http://schemas.microsoft.com/office/drawing/2014/main" id="{746D88FD-8C4C-336A-87DA-3106F163E6BB}"/>
              </a:ext>
            </a:extLst>
          </p:cNvPr>
          <p:cNvSpPr/>
          <p:nvPr/>
        </p:nvSpPr>
        <p:spPr>
          <a:xfrm>
            <a:off x="1027372" y="0"/>
            <a:ext cx="8101012" cy="6858000"/>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 name="Τίτλος 1">
            <a:extLst>
              <a:ext uri="{FF2B5EF4-FFF2-40B4-BE49-F238E27FC236}">
                <a16:creationId xmlns:a16="http://schemas.microsoft.com/office/drawing/2014/main" id="{D380F423-CC7F-2585-E557-EDC25CC38CA7}"/>
              </a:ext>
            </a:extLst>
          </p:cNvPr>
          <p:cNvSpPr>
            <a:spLocks noGrp="1"/>
          </p:cNvSpPr>
          <p:nvPr>
            <p:ph type="title"/>
          </p:nvPr>
        </p:nvSpPr>
        <p:spPr/>
        <p:txBody>
          <a:bodyPr/>
          <a:lstStyle/>
          <a:p>
            <a:r>
              <a:rPr lang="en-US" dirty="0">
                <a:solidFill>
                  <a:schemeClr val="tx1">
                    <a:lumMod val="50000"/>
                  </a:schemeClr>
                </a:solidFill>
              </a:rPr>
              <a:t>Assertions</a:t>
            </a:r>
            <a:endParaRPr lang="el-GR" dirty="0">
              <a:solidFill>
                <a:schemeClr val="tx1">
                  <a:lumMod val="50000"/>
                </a:schemeClr>
              </a:solidFill>
            </a:endParaRPr>
          </a:p>
        </p:txBody>
      </p:sp>
      <p:sp>
        <p:nvSpPr>
          <p:cNvPr id="3" name="Θέση περιεχομένου 2">
            <a:extLst>
              <a:ext uri="{FF2B5EF4-FFF2-40B4-BE49-F238E27FC236}">
                <a16:creationId xmlns:a16="http://schemas.microsoft.com/office/drawing/2014/main" id="{B14CFA1E-2972-F906-6DAE-437186C0A833}"/>
              </a:ext>
            </a:extLst>
          </p:cNvPr>
          <p:cNvSpPr>
            <a:spLocks noGrp="1"/>
          </p:cNvSpPr>
          <p:nvPr>
            <p:ph idx="1"/>
          </p:nvPr>
        </p:nvSpPr>
        <p:spPr>
          <a:xfrm>
            <a:off x="1042989" y="1052513"/>
            <a:ext cx="7632700" cy="5805487"/>
          </a:xfrm>
        </p:spPr>
        <p:txBody>
          <a:bodyPr/>
          <a:lstStyle/>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a:buFont typeface="Wingdings" panose="05000000000000000000" pitchFamily="2" charset="2"/>
              <a:buChar char="ü"/>
            </a:pPr>
            <a:r>
              <a:rPr lang="en-US" sz="1400" dirty="0">
                <a:solidFill>
                  <a:srgbClr val="0D0D0D"/>
                </a:solidFill>
                <a:latin typeface="Söhne"/>
              </a:rPr>
              <a:t>In the above assertion we expect </a:t>
            </a:r>
            <a:r>
              <a:rPr lang="en-US" sz="1400" dirty="0" err="1">
                <a:solidFill>
                  <a:srgbClr val="0D0D0D"/>
                </a:solidFill>
                <a:latin typeface="Söhne"/>
              </a:rPr>
              <a:t>tb_address</a:t>
            </a:r>
            <a:r>
              <a:rPr lang="en-US" sz="1400" dirty="0">
                <a:solidFill>
                  <a:srgbClr val="0D0D0D"/>
                </a:solidFill>
                <a:latin typeface="Söhne"/>
              </a:rPr>
              <a:t> to be 9(hexadecimal) when </a:t>
            </a:r>
            <a:r>
              <a:rPr lang="en-US" sz="1400" dirty="0" err="1">
                <a:solidFill>
                  <a:srgbClr val="0D0D0D"/>
                </a:solidFill>
                <a:latin typeface="Söhne"/>
              </a:rPr>
              <a:t>read_data</a:t>
            </a:r>
            <a:r>
              <a:rPr lang="en-US" sz="1400" dirty="0">
                <a:solidFill>
                  <a:srgbClr val="0D0D0D"/>
                </a:solidFill>
                <a:latin typeface="Söhne"/>
              </a:rPr>
              <a:t> is zero.</a:t>
            </a:r>
          </a:p>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a:buFont typeface="Wingdings" panose="05000000000000000000" pitchFamily="2" charset="2"/>
              <a:buChar char="ü"/>
            </a:pPr>
            <a:r>
              <a:rPr lang="en-US" sz="1400" dirty="0">
                <a:solidFill>
                  <a:srgbClr val="0D0D0D"/>
                </a:solidFill>
                <a:latin typeface="Söhne"/>
              </a:rPr>
              <a:t>In the above assertion we check the consistency in the encryption/decryption result, by checking if result is stable.</a:t>
            </a:r>
          </a:p>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a:buFont typeface="Wingdings" panose="05000000000000000000" pitchFamily="2" charset="2"/>
              <a:buChar char="ü"/>
            </a:pPr>
            <a:r>
              <a:rPr lang="en-US" sz="1400" dirty="0">
                <a:solidFill>
                  <a:srgbClr val="0D0D0D"/>
                </a:solidFill>
                <a:latin typeface="Söhne"/>
              </a:rPr>
              <a:t>Checking if </a:t>
            </a:r>
            <a:r>
              <a:rPr lang="en-US" sz="1400" dirty="0" err="1">
                <a:solidFill>
                  <a:srgbClr val="0D0D0D"/>
                </a:solidFill>
                <a:latin typeface="Söhne"/>
              </a:rPr>
              <a:t>tb_read_data</a:t>
            </a:r>
            <a:r>
              <a:rPr lang="en-US" sz="1400" dirty="0">
                <a:solidFill>
                  <a:srgbClr val="0D0D0D"/>
                </a:solidFill>
                <a:latin typeface="Söhne"/>
              </a:rPr>
              <a:t> receives the value 0, when </a:t>
            </a:r>
            <a:r>
              <a:rPr lang="en-US" sz="1400" dirty="0" err="1">
                <a:solidFill>
                  <a:srgbClr val="0D0D0D"/>
                </a:solidFill>
                <a:latin typeface="Söhne"/>
              </a:rPr>
              <a:t>read_data</a:t>
            </a:r>
            <a:r>
              <a:rPr lang="en-US" sz="1400" dirty="0">
                <a:solidFill>
                  <a:srgbClr val="0D0D0D"/>
                </a:solidFill>
                <a:latin typeface="Söhne"/>
              </a:rPr>
              <a:t> has the same value.</a:t>
            </a:r>
          </a:p>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marL="0" indent="0">
              <a:buNone/>
            </a:pPr>
            <a:endParaRPr lang="en-US" sz="1400" dirty="0">
              <a:solidFill>
                <a:srgbClr val="0D0D0D"/>
              </a:solidFill>
              <a:latin typeface="Söhne"/>
            </a:endParaRPr>
          </a:p>
          <a:p>
            <a:pPr>
              <a:buFont typeface="Wingdings" panose="05000000000000000000" pitchFamily="2" charset="2"/>
              <a:buChar char="ü"/>
            </a:pPr>
            <a:r>
              <a:rPr lang="en-US" sz="1400" dirty="0">
                <a:solidFill>
                  <a:srgbClr val="0D0D0D"/>
                </a:solidFill>
                <a:latin typeface="Söhne"/>
              </a:rPr>
              <a:t>Check if the value of we changes after 16 rounds from 1 to 0.</a:t>
            </a:r>
          </a:p>
        </p:txBody>
      </p:sp>
      <p:pic>
        <p:nvPicPr>
          <p:cNvPr id="6" name="Εικόνα 5">
            <a:extLst>
              <a:ext uri="{FF2B5EF4-FFF2-40B4-BE49-F238E27FC236}">
                <a16:creationId xmlns:a16="http://schemas.microsoft.com/office/drawing/2014/main" id="{A939BCAF-89E7-F64E-9AA3-DCA3A0098B17}"/>
              </a:ext>
            </a:extLst>
          </p:cNvPr>
          <p:cNvPicPr>
            <a:picLocks noChangeAspect="1"/>
          </p:cNvPicPr>
          <p:nvPr/>
        </p:nvPicPr>
        <p:blipFill rotWithShape="1">
          <a:blip r:embed="rId2"/>
          <a:srcRect l="5122" t="78958" r="45664" b="11155"/>
          <a:stretch/>
        </p:blipFill>
        <p:spPr>
          <a:xfrm>
            <a:off x="1259632" y="1196752"/>
            <a:ext cx="5671085" cy="643359"/>
          </a:xfrm>
          <a:prstGeom prst="rect">
            <a:avLst/>
          </a:prstGeom>
        </p:spPr>
      </p:pic>
      <p:pic>
        <p:nvPicPr>
          <p:cNvPr id="8" name="Εικόνα 7">
            <a:extLst>
              <a:ext uri="{FF2B5EF4-FFF2-40B4-BE49-F238E27FC236}">
                <a16:creationId xmlns:a16="http://schemas.microsoft.com/office/drawing/2014/main" id="{8CDD4EE8-9A1C-CB18-EDBC-797E4D571F32}"/>
              </a:ext>
            </a:extLst>
          </p:cNvPr>
          <p:cNvPicPr>
            <a:picLocks noChangeAspect="1"/>
          </p:cNvPicPr>
          <p:nvPr/>
        </p:nvPicPr>
        <p:blipFill rotWithShape="1">
          <a:blip r:embed="rId3"/>
          <a:srcRect l="5122" t="72400" r="38188" b="12201"/>
          <a:stretch/>
        </p:blipFill>
        <p:spPr>
          <a:xfrm>
            <a:off x="1259632" y="2233625"/>
            <a:ext cx="5183810" cy="792088"/>
          </a:xfrm>
          <a:prstGeom prst="rect">
            <a:avLst/>
          </a:prstGeom>
        </p:spPr>
      </p:pic>
      <p:pic>
        <p:nvPicPr>
          <p:cNvPr id="10" name="Εικόνα 9">
            <a:extLst>
              <a:ext uri="{FF2B5EF4-FFF2-40B4-BE49-F238E27FC236}">
                <a16:creationId xmlns:a16="http://schemas.microsoft.com/office/drawing/2014/main" id="{7AF6F8E6-2B02-B6B5-F7C1-6584C6CC264F}"/>
              </a:ext>
            </a:extLst>
          </p:cNvPr>
          <p:cNvPicPr>
            <a:picLocks noChangeAspect="1"/>
          </p:cNvPicPr>
          <p:nvPr/>
        </p:nvPicPr>
        <p:blipFill rotWithShape="1">
          <a:blip r:embed="rId4"/>
          <a:srcRect l="5121" t="29000" r="45276" b="57841"/>
          <a:stretch/>
        </p:blipFill>
        <p:spPr>
          <a:xfrm>
            <a:off x="1187624" y="3672222"/>
            <a:ext cx="4535738" cy="676833"/>
          </a:xfrm>
          <a:prstGeom prst="rect">
            <a:avLst/>
          </a:prstGeom>
        </p:spPr>
      </p:pic>
      <p:pic>
        <p:nvPicPr>
          <p:cNvPr id="12" name="Εικόνα 11">
            <a:extLst>
              <a:ext uri="{FF2B5EF4-FFF2-40B4-BE49-F238E27FC236}">
                <a16:creationId xmlns:a16="http://schemas.microsoft.com/office/drawing/2014/main" id="{F5BA1F60-9F23-29BD-2C81-11501143F417}"/>
              </a:ext>
            </a:extLst>
          </p:cNvPr>
          <p:cNvPicPr>
            <a:picLocks noChangeAspect="1"/>
          </p:cNvPicPr>
          <p:nvPr/>
        </p:nvPicPr>
        <p:blipFill rotWithShape="1">
          <a:blip r:embed="rId5"/>
          <a:srcRect l="5122" t="40223" r="45275" b="47269"/>
          <a:stretch/>
        </p:blipFill>
        <p:spPr>
          <a:xfrm>
            <a:off x="1190463" y="4960168"/>
            <a:ext cx="4535738" cy="643359"/>
          </a:xfrm>
          <a:prstGeom prst="rect">
            <a:avLst/>
          </a:prstGeom>
        </p:spPr>
      </p:pic>
    </p:spTree>
    <p:extLst>
      <p:ext uri="{BB962C8B-B14F-4D97-AF65-F5344CB8AC3E}">
        <p14:creationId xmlns:p14="http://schemas.microsoft.com/office/powerpoint/2010/main" val="120285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Θέση περιεχομένου 3">
            <a:extLst>
              <a:ext uri="{FF2B5EF4-FFF2-40B4-BE49-F238E27FC236}">
                <a16:creationId xmlns:a16="http://schemas.microsoft.com/office/drawing/2014/main" id="{50A93C5E-8903-86A6-2CEE-48E94A5D303D}"/>
              </a:ext>
            </a:extLst>
          </p:cNvPr>
          <p:cNvPicPr>
            <a:picLocks noGrp="1" noChangeAspect="1"/>
          </p:cNvPicPr>
          <p:nvPr>
            <p:ph idx="1"/>
          </p:nvPr>
        </p:nvPicPr>
        <p:blipFill>
          <a:blip r:embed="rId2"/>
          <a:stretch/>
        </p:blipFill>
        <p:spPr>
          <a:xfrm>
            <a:off x="1582619" y="1052513"/>
            <a:ext cx="6626463" cy="5616575"/>
          </a:xfrm>
          <a:prstGeom prst="rect">
            <a:avLst/>
          </a:prstGeom>
          <a:noFill/>
        </p:spPr>
      </p:pic>
      <p:sp>
        <p:nvSpPr>
          <p:cNvPr id="16" name="Title 1">
            <a:extLst>
              <a:ext uri="{FF2B5EF4-FFF2-40B4-BE49-F238E27FC236}">
                <a16:creationId xmlns:a16="http://schemas.microsoft.com/office/drawing/2014/main" id="{8ED0A3AE-3A46-6D0D-64A6-335771454B59}"/>
              </a:ext>
            </a:extLst>
          </p:cNvPr>
          <p:cNvSpPr>
            <a:spLocks noGrp="1"/>
          </p:cNvSpPr>
          <p:nvPr>
            <p:ph type="title"/>
          </p:nvPr>
        </p:nvSpPr>
        <p:spPr>
          <a:xfrm>
            <a:off x="1042988" y="404813"/>
            <a:ext cx="7488237" cy="508000"/>
          </a:xfrm>
        </p:spPr>
        <p:txBody>
          <a:bodyPr/>
          <a:lstStyle/>
          <a:p>
            <a:pPr algn="ctr"/>
            <a:r>
              <a:rPr lang="en-US" dirty="0"/>
              <a:t>Assertions</a:t>
            </a:r>
          </a:p>
        </p:txBody>
      </p:sp>
      <p:sp>
        <p:nvSpPr>
          <p:cNvPr id="5" name="Θέση περιεχομένου 2">
            <a:extLst>
              <a:ext uri="{FF2B5EF4-FFF2-40B4-BE49-F238E27FC236}">
                <a16:creationId xmlns:a16="http://schemas.microsoft.com/office/drawing/2014/main" id="{A677E8D6-9125-85FC-8807-AC7D9E6012D2}"/>
              </a:ext>
            </a:extLst>
          </p:cNvPr>
          <p:cNvSpPr txBox="1">
            <a:spLocks/>
          </p:cNvSpPr>
          <p:nvPr/>
        </p:nvSpPr>
        <p:spPr bwMode="auto">
          <a:xfrm>
            <a:off x="1582619" y="1052513"/>
            <a:ext cx="6626463" cy="5616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bg1"/>
                </a:solidFill>
                <a:latin typeface="+mn-lt"/>
                <a:ea typeface="+mn-ea"/>
                <a:cs typeface="+mn-cs"/>
              </a:defRPr>
            </a:lvl1pPr>
            <a:lvl2pPr marL="742950" indent="-285750" algn="l" rtl="0" fontAlgn="base">
              <a:spcBef>
                <a:spcPct val="20000"/>
              </a:spcBef>
              <a:spcAft>
                <a:spcPct val="0"/>
              </a:spcAft>
              <a:buChar char="–"/>
              <a:defRPr sz="2400" b="1">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bg1"/>
                </a:solidFill>
                <a:latin typeface="+mn-lt"/>
              </a:defRPr>
            </a:lvl4pPr>
            <a:lvl5pPr marL="2057400" indent="-228600" algn="l" rtl="0" fontAlgn="base">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marL="0" indent="0">
              <a:buFontTx/>
              <a:buNone/>
            </a:pPr>
            <a:endParaRPr lang="en-US" sz="1400" kern="0" dirty="0">
              <a:solidFill>
                <a:srgbClr val="0D0D0D"/>
              </a:solidFill>
              <a:latin typeface="Söhne"/>
            </a:endParaRPr>
          </a:p>
          <a:p>
            <a:pPr marL="0" indent="0">
              <a:buNone/>
            </a:pPr>
            <a:endParaRPr lang="en-US" sz="1400" kern="0" dirty="0">
              <a:solidFill>
                <a:srgbClr val="0D0D0D"/>
              </a:solidFill>
              <a:latin typeface="Söhne"/>
            </a:endParaRPr>
          </a:p>
          <a:p>
            <a:pPr marL="0" indent="0">
              <a:buFontTx/>
              <a:buNone/>
            </a:pPr>
            <a:endParaRPr lang="en-US" sz="1400" kern="0" dirty="0">
              <a:solidFill>
                <a:srgbClr val="0D0D0D"/>
              </a:solidFill>
              <a:latin typeface="Söhne"/>
            </a:endParaRPr>
          </a:p>
          <a:p>
            <a:pPr marL="0" indent="0">
              <a:buFontTx/>
              <a:buNone/>
            </a:pPr>
            <a:endParaRPr lang="en-US" sz="1400" kern="0" dirty="0">
              <a:solidFill>
                <a:srgbClr val="0D0D0D"/>
              </a:solidFill>
              <a:latin typeface="Söhne"/>
            </a:endParaRPr>
          </a:p>
          <a:p>
            <a:pPr>
              <a:buFont typeface="Wingdings" panose="05000000000000000000" pitchFamily="2" charset="2"/>
              <a:buChar char="ü"/>
            </a:pPr>
            <a:r>
              <a:rPr lang="en-US" sz="1400" kern="0" dirty="0">
                <a:solidFill>
                  <a:srgbClr val="0D0D0D"/>
                </a:solidFill>
                <a:latin typeface="Söhne"/>
              </a:rPr>
              <a:t>In the above assertion we check the cycle count in monitoring if it is being counted right.</a:t>
            </a:r>
          </a:p>
          <a:p>
            <a:pPr marL="0" indent="0">
              <a:buFontTx/>
              <a:buNone/>
            </a:pPr>
            <a:endParaRPr lang="en-US" sz="1400" kern="0" dirty="0">
              <a:solidFill>
                <a:srgbClr val="0D0D0D"/>
              </a:solidFill>
              <a:latin typeface="Söhne"/>
            </a:endParaRPr>
          </a:p>
          <a:p>
            <a:pPr marL="0" indent="0">
              <a:buFontTx/>
              <a:buNone/>
            </a:pPr>
            <a:endParaRPr lang="en-US" sz="1400" kern="0" dirty="0">
              <a:solidFill>
                <a:srgbClr val="0D0D0D"/>
              </a:solidFill>
              <a:latin typeface="Söhne"/>
            </a:endParaRPr>
          </a:p>
          <a:p>
            <a:pPr marL="0" indent="0">
              <a:buFontTx/>
              <a:buNone/>
            </a:pPr>
            <a:r>
              <a:rPr lang="en-US" sz="1400" kern="0" dirty="0">
                <a:solidFill>
                  <a:srgbClr val="0D0D0D"/>
                </a:solidFill>
                <a:latin typeface="Söhne"/>
              </a:rPr>
              <a:t>Assertions in </a:t>
            </a:r>
            <a:r>
              <a:rPr lang="en-US" sz="1400" kern="0" dirty="0" err="1">
                <a:solidFill>
                  <a:srgbClr val="0D0D0D"/>
                </a:solidFill>
                <a:latin typeface="Söhne"/>
              </a:rPr>
              <a:t>SystemVerilog</a:t>
            </a:r>
            <a:r>
              <a:rPr lang="en-US" sz="1400" kern="0" dirty="0">
                <a:solidFill>
                  <a:srgbClr val="0D0D0D"/>
                </a:solidFill>
                <a:latin typeface="Söhne"/>
              </a:rPr>
              <a:t> are essential tools for automated verification, error detection, and debugging in digital designs. They express design properties and conditions, helping ensure correct functionality, aiding in debugging, and serving as documentation for design intent. Assertions contribute to a more robust verification process, providing early feedback on design correctness and facilitating efficient error diagnosis.</a:t>
            </a:r>
          </a:p>
          <a:p>
            <a:pPr marL="0" indent="0">
              <a:buFontTx/>
              <a:buNone/>
            </a:pPr>
            <a:endParaRPr lang="en-US" sz="1400" kern="0" dirty="0">
              <a:solidFill>
                <a:schemeClr val="tx1">
                  <a:lumMod val="50000"/>
                </a:schemeClr>
              </a:solidFill>
              <a:latin typeface="Söhne"/>
            </a:endParaRPr>
          </a:p>
          <a:p>
            <a:pPr marL="0" indent="0">
              <a:buFontTx/>
              <a:buNone/>
            </a:pPr>
            <a:r>
              <a:rPr lang="en-US" sz="1400" kern="0" dirty="0">
                <a:solidFill>
                  <a:schemeClr val="tx1">
                    <a:lumMod val="50000"/>
                  </a:schemeClr>
                </a:solidFill>
                <a:latin typeface="Söhne"/>
              </a:rPr>
              <a:t>The |-&gt; (non-blocking implication) operator in </a:t>
            </a:r>
            <a:r>
              <a:rPr lang="en-US" sz="1400" kern="0" dirty="0" err="1">
                <a:solidFill>
                  <a:schemeClr val="tx1">
                    <a:lumMod val="50000"/>
                  </a:schemeClr>
                </a:solidFill>
                <a:latin typeface="Söhne"/>
              </a:rPr>
              <a:t>SystemVerilog</a:t>
            </a:r>
            <a:r>
              <a:rPr lang="en-US" sz="1400" kern="0" dirty="0">
                <a:solidFill>
                  <a:schemeClr val="tx1">
                    <a:lumMod val="50000"/>
                  </a:schemeClr>
                </a:solidFill>
                <a:latin typeface="Söhne"/>
              </a:rPr>
              <a:t> assertions is used to express an implication relationship. It is a form of temporal logic operator that indicates a logical implication over time. The assertion following |-&gt; is expected to become true if the conditions before |-&gt; are true in some future simulation cycle.</a:t>
            </a:r>
          </a:p>
          <a:p>
            <a:pPr marL="0" indent="0">
              <a:buFontTx/>
              <a:buNone/>
            </a:pPr>
            <a:endParaRPr lang="en-US" sz="1400" kern="0" dirty="0">
              <a:solidFill>
                <a:schemeClr val="tx1">
                  <a:lumMod val="50000"/>
                </a:schemeClr>
              </a:solidFill>
              <a:latin typeface="Söhne"/>
            </a:endParaRPr>
          </a:p>
          <a:p>
            <a:pPr marL="0" indent="0">
              <a:buFontTx/>
              <a:buNone/>
            </a:pPr>
            <a:r>
              <a:rPr lang="en-US" sz="1400" kern="0" dirty="0">
                <a:solidFill>
                  <a:schemeClr val="tx1">
                    <a:lumMod val="50000"/>
                  </a:schemeClr>
                </a:solidFill>
                <a:latin typeface="Söhne"/>
              </a:rPr>
              <a:t>##n is used to check a value after n rounds have passed.</a:t>
            </a:r>
            <a:endParaRPr lang="el-GR" sz="1400" kern="0" dirty="0">
              <a:solidFill>
                <a:schemeClr val="tx1">
                  <a:lumMod val="50000"/>
                </a:schemeClr>
              </a:solidFill>
              <a:latin typeface="Söhne"/>
            </a:endParaRPr>
          </a:p>
        </p:txBody>
      </p:sp>
      <p:pic>
        <p:nvPicPr>
          <p:cNvPr id="7" name="Εικόνα 6">
            <a:extLst>
              <a:ext uri="{FF2B5EF4-FFF2-40B4-BE49-F238E27FC236}">
                <a16:creationId xmlns:a16="http://schemas.microsoft.com/office/drawing/2014/main" id="{EB66D88F-A350-CE22-A516-597E41639CE0}"/>
              </a:ext>
            </a:extLst>
          </p:cNvPr>
          <p:cNvPicPr>
            <a:picLocks noChangeAspect="1"/>
          </p:cNvPicPr>
          <p:nvPr/>
        </p:nvPicPr>
        <p:blipFill rotWithShape="1">
          <a:blip r:embed="rId3"/>
          <a:srcRect l="5113" t="40200" r="40550" b="44400"/>
          <a:stretch/>
        </p:blipFill>
        <p:spPr>
          <a:xfrm>
            <a:off x="1691680" y="1196752"/>
            <a:ext cx="4968552" cy="792088"/>
          </a:xfrm>
          <a:prstGeom prst="rect">
            <a:avLst/>
          </a:prstGeom>
        </p:spPr>
      </p:pic>
    </p:spTree>
    <p:extLst>
      <p:ext uri="{BB962C8B-B14F-4D97-AF65-F5344CB8AC3E}">
        <p14:creationId xmlns:p14="http://schemas.microsoft.com/office/powerpoint/2010/main" val="94153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26394A6-79ED-FE85-7C7A-19C3E7C759D2}"/>
              </a:ext>
            </a:extLst>
          </p:cNvPr>
          <p:cNvSpPr>
            <a:spLocks noGrp="1"/>
          </p:cNvSpPr>
          <p:nvPr>
            <p:ph type="title"/>
          </p:nvPr>
        </p:nvSpPr>
        <p:spPr/>
        <p:txBody>
          <a:bodyPr/>
          <a:lstStyle/>
          <a:p>
            <a:r>
              <a:rPr lang="en-US" dirty="0"/>
              <a:t>Waveforms </a:t>
            </a:r>
            <a:endParaRPr lang="el-GR" dirty="0"/>
          </a:p>
        </p:txBody>
      </p:sp>
      <p:pic>
        <p:nvPicPr>
          <p:cNvPr id="5" name="Θέση περιεχομένου 4">
            <a:extLst>
              <a:ext uri="{FF2B5EF4-FFF2-40B4-BE49-F238E27FC236}">
                <a16:creationId xmlns:a16="http://schemas.microsoft.com/office/drawing/2014/main" id="{8E15C4FA-16F9-4AE0-1349-17DF0EB94DA1}"/>
              </a:ext>
            </a:extLst>
          </p:cNvPr>
          <p:cNvPicPr>
            <a:picLocks noGrp="1" noChangeAspect="1"/>
          </p:cNvPicPr>
          <p:nvPr>
            <p:ph idx="1"/>
          </p:nvPr>
        </p:nvPicPr>
        <p:blipFill rotWithShape="1">
          <a:blip r:embed="rId2"/>
          <a:srcRect b="5966"/>
          <a:stretch/>
        </p:blipFill>
        <p:spPr>
          <a:xfrm>
            <a:off x="1116013" y="1734643"/>
            <a:ext cx="7559675" cy="3998614"/>
          </a:xfrm>
        </p:spPr>
      </p:pic>
    </p:spTree>
    <p:extLst>
      <p:ext uri="{BB962C8B-B14F-4D97-AF65-F5344CB8AC3E}">
        <p14:creationId xmlns:p14="http://schemas.microsoft.com/office/powerpoint/2010/main" val="2637884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8DFD8F3-C226-D000-1745-7D077558B3C4}"/>
              </a:ext>
            </a:extLst>
          </p:cNvPr>
          <p:cNvSpPr>
            <a:spLocks noGrp="1"/>
          </p:cNvSpPr>
          <p:nvPr>
            <p:ph type="title"/>
          </p:nvPr>
        </p:nvSpPr>
        <p:spPr>
          <a:xfrm>
            <a:off x="1043608" y="5805264"/>
            <a:ext cx="7559625" cy="580157"/>
          </a:xfrm>
        </p:spPr>
        <p:txBody>
          <a:bodyPr/>
          <a:lstStyle/>
          <a:p>
            <a:pPr algn="ctr"/>
            <a:r>
              <a:rPr lang="en-US" dirty="0"/>
              <a:t>Thank you for your attention</a:t>
            </a:r>
            <a:endParaRPr lang="el-GR" dirty="0"/>
          </a:p>
        </p:txBody>
      </p:sp>
      <p:pic>
        <p:nvPicPr>
          <p:cNvPr id="4" name="Θέση περιεχομένου 3">
            <a:extLst>
              <a:ext uri="{FF2B5EF4-FFF2-40B4-BE49-F238E27FC236}">
                <a16:creationId xmlns:a16="http://schemas.microsoft.com/office/drawing/2014/main" id="{34FC3060-23DB-DAB7-F639-C32793538F74}"/>
              </a:ext>
            </a:extLst>
          </p:cNvPr>
          <p:cNvPicPr>
            <a:picLocks noGrp="1" noChangeAspect="1"/>
          </p:cNvPicPr>
          <p:nvPr>
            <p:ph idx="1"/>
          </p:nvPr>
        </p:nvPicPr>
        <p:blipFill>
          <a:blip r:embed="rId2"/>
          <a:stretch>
            <a:fillRect/>
          </a:stretch>
        </p:blipFill>
        <p:spPr>
          <a:xfrm>
            <a:off x="2679028" y="980728"/>
            <a:ext cx="3785944" cy="3785944"/>
          </a:xfrm>
          <a:prstGeom prst="rect">
            <a:avLst/>
          </a:prstGeom>
        </p:spPr>
      </p:pic>
    </p:spTree>
    <p:extLst>
      <p:ext uri="{BB962C8B-B14F-4D97-AF65-F5344CB8AC3E}">
        <p14:creationId xmlns:p14="http://schemas.microsoft.com/office/powerpoint/2010/main" val="301988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63688" y="116632"/>
            <a:ext cx="5184775" cy="649287"/>
          </a:xfrm>
          <a:effectLst/>
        </p:spPr>
        <p:txBody>
          <a:bodyPr/>
          <a:lstStyle/>
          <a:p>
            <a:pPr algn="ctr"/>
            <a:r>
              <a:rPr lang="en-US" sz="3200" b="1" dirty="0">
                <a:latin typeface="Tahoma" charset="0"/>
              </a:rPr>
              <a:t>What is XTEA?</a:t>
            </a:r>
            <a:endParaRPr lang="uk-UA" sz="3200" b="1" dirty="0">
              <a:latin typeface="Tahoma" charset="0"/>
            </a:endParaRPr>
          </a:p>
        </p:txBody>
      </p:sp>
      <p:sp>
        <p:nvSpPr>
          <p:cNvPr id="36867" name="Rectangle 3"/>
          <p:cNvSpPr>
            <a:spLocks noGrp="1" noChangeArrowheads="1"/>
          </p:cNvSpPr>
          <p:nvPr>
            <p:ph type="body" idx="1"/>
          </p:nvPr>
        </p:nvSpPr>
        <p:spPr>
          <a:xfrm>
            <a:off x="179512" y="1381029"/>
            <a:ext cx="4392488" cy="3920179"/>
          </a:xfrm>
        </p:spPr>
        <p:txBody>
          <a:bodyPr/>
          <a:lstStyle/>
          <a:p>
            <a:pPr>
              <a:lnSpc>
                <a:spcPct val="80000"/>
              </a:lnSpc>
            </a:pPr>
            <a:endParaRPr lang="en-US" altLang="ko-KR" sz="1400" dirty="0">
              <a:ea typeface="Verdana" panose="020B0604030504040204" pitchFamily="34" charset="0"/>
            </a:endParaRPr>
          </a:p>
          <a:p>
            <a:pPr>
              <a:lnSpc>
                <a:spcPct val="80000"/>
              </a:lnSpc>
            </a:pPr>
            <a:r>
              <a:rPr lang="en-US" altLang="ko-KR" sz="1400" dirty="0">
                <a:ea typeface="Verdana" panose="020B0604030504040204" pitchFamily="34" charset="0"/>
              </a:rPr>
              <a:t>Block Size: Operates on fixed-size blocks of data, typically 64 bits (8 bytes).</a:t>
            </a:r>
          </a:p>
          <a:p>
            <a:pPr>
              <a:lnSpc>
                <a:spcPct val="80000"/>
              </a:lnSpc>
            </a:pPr>
            <a:endParaRPr lang="en-US" altLang="ko-KR" sz="1400" dirty="0">
              <a:ea typeface="Verdana" panose="020B0604030504040204" pitchFamily="34" charset="0"/>
            </a:endParaRPr>
          </a:p>
          <a:p>
            <a:pPr>
              <a:lnSpc>
                <a:spcPct val="80000"/>
              </a:lnSpc>
            </a:pPr>
            <a:r>
              <a:rPr lang="en-US" altLang="ko-KR" sz="1400" dirty="0">
                <a:ea typeface="Verdana" panose="020B0604030504040204" pitchFamily="34" charset="0"/>
              </a:rPr>
              <a:t>Key Size: Uses a 128-bit key (16 bytes).</a:t>
            </a:r>
          </a:p>
          <a:p>
            <a:pPr>
              <a:lnSpc>
                <a:spcPct val="80000"/>
              </a:lnSpc>
            </a:pPr>
            <a:endParaRPr lang="en-US" altLang="ko-KR" sz="1400" dirty="0">
              <a:ea typeface="Verdana" panose="020B0604030504040204" pitchFamily="34" charset="0"/>
            </a:endParaRPr>
          </a:p>
          <a:p>
            <a:pPr>
              <a:lnSpc>
                <a:spcPct val="80000"/>
              </a:lnSpc>
            </a:pPr>
            <a:r>
              <a:rPr lang="en-US" altLang="ko-KR" sz="1400" dirty="0">
                <a:ea typeface="Verdana" panose="020B0604030504040204" pitchFamily="34" charset="0"/>
              </a:rPr>
              <a:t>Rounds: The algorithm consists of multiple rounds (typically 64 rounds).</a:t>
            </a:r>
          </a:p>
          <a:p>
            <a:pPr>
              <a:lnSpc>
                <a:spcPct val="80000"/>
              </a:lnSpc>
            </a:pPr>
            <a:endParaRPr lang="en-US" altLang="ko-KR" sz="1400" dirty="0">
              <a:ea typeface="Verdana" panose="020B0604030504040204" pitchFamily="34" charset="0"/>
            </a:endParaRPr>
          </a:p>
          <a:p>
            <a:pPr>
              <a:lnSpc>
                <a:spcPct val="80000"/>
              </a:lnSpc>
            </a:pPr>
            <a:r>
              <a:rPr lang="en-US" altLang="ko-KR" sz="1400" dirty="0">
                <a:ea typeface="Verdana" panose="020B0604030504040204" pitchFamily="34" charset="0"/>
              </a:rPr>
              <a:t>Operations: Each round involves bitwise XOR, addition, and bitwise shifts.</a:t>
            </a:r>
          </a:p>
          <a:p>
            <a:pPr marL="0" indent="0">
              <a:lnSpc>
                <a:spcPct val="80000"/>
              </a:lnSpc>
              <a:buNone/>
            </a:pPr>
            <a:endParaRPr lang="en-US" altLang="ko-KR" sz="1400" dirty="0">
              <a:ea typeface="Verdana" panose="020B0604030504040204" pitchFamily="34" charset="0"/>
            </a:endParaRPr>
          </a:p>
          <a:p>
            <a:pPr>
              <a:lnSpc>
                <a:spcPct val="80000"/>
              </a:lnSpc>
            </a:pPr>
            <a:r>
              <a:rPr lang="en-US" altLang="ko-KR" sz="1400" dirty="0">
                <a:ea typeface="Verdana" panose="020B0604030504040204" pitchFamily="34" charset="0"/>
              </a:rPr>
              <a:t>Key Expansion: The 128-bit key is expanded into 64 subkeys, which are used in the encryption and decryption rounds.</a:t>
            </a:r>
          </a:p>
          <a:p>
            <a:pPr>
              <a:lnSpc>
                <a:spcPct val="80000"/>
              </a:lnSpc>
            </a:pPr>
            <a:endParaRPr lang="en-US" altLang="ko-KR" sz="1400" dirty="0">
              <a:ea typeface="Verdana" panose="020B0604030504040204" pitchFamily="34" charset="0"/>
            </a:endParaRPr>
          </a:p>
          <a:p>
            <a:pPr>
              <a:lnSpc>
                <a:spcPct val="80000"/>
              </a:lnSpc>
            </a:pPr>
            <a:r>
              <a:rPr lang="en-US" altLang="ko-KR" sz="1400" dirty="0">
                <a:ea typeface="Verdana" panose="020B0604030504040204" pitchFamily="34" charset="0"/>
              </a:rPr>
              <a:t>Security Features: XTEA is designed to provide improved security compared to its predecessor, TEA (Tiny Encryption Algorithm).</a:t>
            </a:r>
          </a:p>
        </p:txBody>
      </p:sp>
      <p:sp>
        <p:nvSpPr>
          <p:cNvPr id="2" name="Rectangle 3">
            <a:extLst>
              <a:ext uri="{FF2B5EF4-FFF2-40B4-BE49-F238E27FC236}">
                <a16:creationId xmlns:a16="http://schemas.microsoft.com/office/drawing/2014/main" id="{79D0B7E2-9A62-6CD3-5563-5FA04EBF486A}"/>
              </a:ext>
            </a:extLst>
          </p:cNvPr>
          <p:cNvSpPr txBox="1">
            <a:spLocks noChangeArrowheads="1"/>
          </p:cNvSpPr>
          <p:nvPr/>
        </p:nvSpPr>
        <p:spPr bwMode="auto">
          <a:xfrm>
            <a:off x="4572000" y="1539362"/>
            <a:ext cx="4392488" cy="376184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bg1"/>
                </a:solidFill>
                <a:latin typeface="+mn-lt"/>
                <a:ea typeface="+mn-ea"/>
                <a:cs typeface="+mn-cs"/>
              </a:defRPr>
            </a:lvl1pPr>
            <a:lvl2pPr marL="742950" indent="-285750" algn="l" rtl="0" fontAlgn="base">
              <a:spcBef>
                <a:spcPct val="20000"/>
              </a:spcBef>
              <a:spcAft>
                <a:spcPct val="0"/>
              </a:spcAft>
              <a:buChar char="–"/>
              <a:defRPr sz="2400" b="1">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bg1"/>
                </a:solidFill>
                <a:latin typeface="+mn-lt"/>
              </a:defRPr>
            </a:lvl4pPr>
            <a:lvl5pPr marL="2057400" indent="-228600" algn="l" rtl="0" fontAlgn="base">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a:lstStyle>
          <a:p>
            <a:pPr>
              <a:lnSpc>
                <a:spcPct val="80000"/>
              </a:lnSpc>
            </a:pPr>
            <a:r>
              <a:rPr lang="en-US" altLang="ko-KR" sz="1400" dirty="0">
                <a:ea typeface="Verdana" panose="020B0604030504040204" pitchFamily="34" charset="0"/>
              </a:rPr>
              <a:t>Compact Code: Known for its simplicity and compact code size, making it suitable for resource-constrained environments.</a:t>
            </a:r>
            <a:endParaRPr lang="en-US" altLang="ko-KR" sz="1400" kern="0" dirty="0">
              <a:ea typeface="Verdana" panose="020B0604030504040204" pitchFamily="34" charset="0"/>
            </a:endParaRPr>
          </a:p>
          <a:p>
            <a:pPr marL="0" indent="0">
              <a:lnSpc>
                <a:spcPct val="80000"/>
              </a:lnSpc>
              <a:buNone/>
            </a:pPr>
            <a:endParaRPr lang="en-US" altLang="ko-KR" sz="1400" kern="0" dirty="0">
              <a:ea typeface="Verdana" panose="020B0604030504040204" pitchFamily="34" charset="0"/>
            </a:endParaRPr>
          </a:p>
          <a:p>
            <a:pPr>
              <a:lnSpc>
                <a:spcPct val="80000"/>
              </a:lnSpc>
            </a:pPr>
            <a:r>
              <a:rPr lang="en-US" altLang="ko-KR" sz="1400" kern="0" dirty="0">
                <a:ea typeface="Verdana" panose="020B0604030504040204" pitchFamily="34" charset="0"/>
              </a:rPr>
              <a:t>Open Design: XTEA is in the public domain, and its simplicity facilitates easy understanding and implementation.</a:t>
            </a:r>
          </a:p>
          <a:p>
            <a:pPr>
              <a:lnSpc>
                <a:spcPct val="80000"/>
              </a:lnSpc>
            </a:pPr>
            <a:endParaRPr lang="en-US" altLang="ko-KR" sz="1400" kern="0" dirty="0">
              <a:ea typeface="Verdana" panose="020B0604030504040204" pitchFamily="34" charset="0"/>
            </a:endParaRPr>
          </a:p>
          <a:p>
            <a:pPr>
              <a:lnSpc>
                <a:spcPct val="80000"/>
              </a:lnSpc>
            </a:pPr>
            <a:r>
              <a:rPr lang="en-US" altLang="ko-KR" sz="1400" kern="0" dirty="0">
                <a:ea typeface="Verdana" panose="020B0604030504040204" pitchFamily="34" charset="0"/>
              </a:rPr>
              <a:t>Use Cases: While not widely used in mainstream cryptography, XTEA has found applications in embedded systems, wireless sensor networks, and other scenarios with limited resources.</a:t>
            </a:r>
          </a:p>
          <a:p>
            <a:pPr>
              <a:lnSpc>
                <a:spcPct val="80000"/>
              </a:lnSpc>
            </a:pPr>
            <a:endParaRPr lang="en-US" altLang="ko-KR" sz="1400" kern="0" dirty="0">
              <a:ea typeface="Verdana" panose="020B0604030504040204" pitchFamily="34" charset="0"/>
            </a:endParaRPr>
          </a:p>
          <a:p>
            <a:pPr>
              <a:lnSpc>
                <a:spcPct val="80000"/>
              </a:lnSpc>
            </a:pPr>
            <a:r>
              <a:rPr lang="en-US" altLang="ko-KR" sz="1400" kern="0" dirty="0">
                <a:ea typeface="Verdana" panose="020B0604030504040204" pitchFamily="34" charset="0"/>
              </a:rPr>
              <a:t>Caution: XTEA, like any cryptographic algorithm, requires careful consideration of key management and usage to ensure security. While it provides a level of security, it may not meet the requirements of the most advanced cryptographic standards.</a:t>
            </a:r>
          </a:p>
        </p:txBody>
      </p:sp>
      <p:sp>
        <p:nvSpPr>
          <p:cNvPr id="4" name="TextBox 3">
            <a:extLst>
              <a:ext uri="{FF2B5EF4-FFF2-40B4-BE49-F238E27FC236}">
                <a16:creationId xmlns:a16="http://schemas.microsoft.com/office/drawing/2014/main" id="{E65D39C7-AD29-27BC-005E-E87788AA521D}"/>
              </a:ext>
            </a:extLst>
          </p:cNvPr>
          <p:cNvSpPr txBox="1"/>
          <p:nvPr/>
        </p:nvSpPr>
        <p:spPr>
          <a:xfrm>
            <a:off x="1403648" y="893876"/>
            <a:ext cx="6408711" cy="437043"/>
          </a:xfrm>
          <a:prstGeom prst="rect">
            <a:avLst/>
          </a:prstGeom>
          <a:noFill/>
        </p:spPr>
        <p:txBody>
          <a:bodyPr wrap="square">
            <a:spAutoFit/>
          </a:bodyPr>
          <a:lstStyle/>
          <a:p>
            <a:pPr marL="0" indent="0">
              <a:lnSpc>
                <a:spcPct val="80000"/>
              </a:lnSpc>
              <a:buNone/>
            </a:pPr>
            <a:r>
              <a:rPr lang="en-US" altLang="ko-KR" sz="1400" dirty="0">
                <a:solidFill>
                  <a:schemeClr val="bg1"/>
                </a:solidFill>
                <a:ea typeface="Verdana" panose="020B0604030504040204" pitchFamily="34" charset="0"/>
              </a:rPr>
              <a:t>XTEA (</a:t>
            </a:r>
            <a:r>
              <a:rPr lang="en-US" altLang="ko-KR" sz="1400" dirty="0" err="1">
                <a:solidFill>
                  <a:schemeClr val="bg1"/>
                </a:solidFill>
                <a:ea typeface="Verdana" panose="020B0604030504040204" pitchFamily="34" charset="0"/>
              </a:rPr>
              <a:t>eXtended</a:t>
            </a:r>
            <a:r>
              <a:rPr lang="en-US" altLang="ko-KR" sz="1400" dirty="0">
                <a:solidFill>
                  <a:schemeClr val="bg1"/>
                </a:solidFill>
                <a:ea typeface="Verdana" panose="020B0604030504040204" pitchFamily="34" charset="0"/>
              </a:rPr>
              <a:t> TEA) is a symmetric block cipher algorithm designed for encryption and decryption of data. Here are key points about XTEA:</a:t>
            </a:r>
          </a:p>
        </p:txBody>
      </p:sp>
      <p:sp>
        <p:nvSpPr>
          <p:cNvPr id="6" name="TextBox 5">
            <a:extLst>
              <a:ext uri="{FF2B5EF4-FFF2-40B4-BE49-F238E27FC236}">
                <a16:creationId xmlns:a16="http://schemas.microsoft.com/office/drawing/2014/main" id="{D2A618E5-63F9-957D-25A1-E8551F8CA555}"/>
              </a:ext>
            </a:extLst>
          </p:cNvPr>
          <p:cNvSpPr txBox="1"/>
          <p:nvPr/>
        </p:nvSpPr>
        <p:spPr>
          <a:xfrm>
            <a:off x="539552" y="6214183"/>
            <a:ext cx="8424936" cy="437043"/>
          </a:xfrm>
          <a:prstGeom prst="rect">
            <a:avLst/>
          </a:prstGeom>
          <a:noFill/>
        </p:spPr>
        <p:txBody>
          <a:bodyPr wrap="square">
            <a:spAutoFit/>
          </a:bodyPr>
          <a:lstStyle/>
          <a:p>
            <a:pPr>
              <a:lnSpc>
                <a:spcPct val="80000"/>
              </a:lnSpc>
            </a:pPr>
            <a:r>
              <a:rPr lang="en-US" altLang="ko-KR" sz="1400" kern="0" dirty="0">
                <a:solidFill>
                  <a:schemeClr val="bg1"/>
                </a:solidFill>
                <a:ea typeface="Verdana" panose="020B0604030504040204" pitchFamily="34" charset="0"/>
              </a:rPr>
              <a:t>XTEA is not recommended for new cryptographic applications, as more modern and widely adopted algorithms, such as AES (Advanced Encryption Standard), are available and considered more secure.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908175" y="115888"/>
            <a:ext cx="7056438" cy="719137"/>
          </a:xfrm>
        </p:spPr>
        <p:txBody>
          <a:bodyPr/>
          <a:lstStyle/>
          <a:p>
            <a:r>
              <a:rPr lang="en-US" b="1" dirty="0">
                <a:solidFill>
                  <a:schemeClr val="tx1"/>
                </a:solidFill>
              </a:rPr>
              <a:t>Algorithm for XTEA </a:t>
            </a:r>
          </a:p>
        </p:txBody>
      </p:sp>
      <p:sp>
        <p:nvSpPr>
          <p:cNvPr id="277507" name="Rectangle 3"/>
          <p:cNvSpPr>
            <a:spLocks noGrp="1" noChangeArrowheads="1"/>
          </p:cNvSpPr>
          <p:nvPr>
            <p:ph type="body" idx="1"/>
          </p:nvPr>
        </p:nvSpPr>
        <p:spPr>
          <a:xfrm>
            <a:off x="1908175" y="908050"/>
            <a:ext cx="7056438" cy="5765800"/>
          </a:xfrm>
        </p:spPr>
        <p:txBody>
          <a:bodyPr/>
          <a:lstStyle/>
          <a:p>
            <a:pPr marL="0" indent="0">
              <a:buNone/>
            </a:pPr>
            <a:r>
              <a:rPr lang="en-US" sz="1400" dirty="0">
                <a:solidFill>
                  <a:schemeClr val="tx1">
                    <a:lumMod val="75000"/>
                  </a:schemeClr>
                </a:solidFill>
                <a:latin typeface="+mj-lt"/>
              </a:rPr>
              <a:t>XTEA is also a 64-round Feistel block cipher with 64-bit block size like TEA. Its 128-bit secret key K is (K[0], K[1], K[2], K[3]), too. </a:t>
            </a:r>
            <a:r>
              <a:rPr lang="en-US" sz="1400" dirty="0">
                <a:solidFill>
                  <a:schemeClr val="tx1">
                    <a:lumMod val="75000"/>
                  </a:schemeClr>
                </a:solidFill>
              </a:rPr>
              <a:t>Let (Ln, Rn) be the input of n-</a:t>
            </a:r>
            <a:r>
              <a:rPr lang="en-US" sz="1400" dirty="0" err="1">
                <a:solidFill>
                  <a:schemeClr val="tx1">
                    <a:lumMod val="75000"/>
                  </a:schemeClr>
                </a:solidFill>
              </a:rPr>
              <a:t>th</a:t>
            </a:r>
            <a:r>
              <a:rPr lang="en-US" sz="1400" dirty="0">
                <a:solidFill>
                  <a:schemeClr val="tx1">
                    <a:lumMod val="75000"/>
                  </a:schemeClr>
                </a:solidFill>
              </a:rPr>
              <a:t> round for 1 ≤ n ≤ 64. The output of n-</a:t>
            </a:r>
            <a:r>
              <a:rPr lang="en-US" sz="1400" dirty="0" err="1">
                <a:solidFill>
                  <a:schemeClr val="tx1">
                    <a:lumMod val="75000"/>
                  </a:schemeClr>
                </a:solidFill>
              </a:rPr>
              <a:t>th</a:t>
            </a:r>
            <a:r>
              <a:rPr lang="en-US" sz="1400" dirty="0">
                <a:solidFill>
                  <a:schemeClr val="tx1">
                    <a:lumMod val="75000"/>
                  </a:schemeClr>
                </a:solidFill>
              </a:rPr>
              <a:t> round is (Ln+1, Rn+1), and Ln+1 = Rn</a:t>
            </a:r>
            <a:r>
              <a:rPr lang="en-US" sz="1400" dirty="0">
                <a:solidFill>
                  <a:schemeClr val="tx1">
                    <a:lumMod val="75000"/>
                  </a:schemeClr>
                </a:solidFill>
                <a:latin typeface="+mj-lt"/>
              </a:rPr>
              <a:t>. If n = 2i − 1 for 1 ≤ </a:t>
            </a:r>
            <a:r>
              <a:rPr lang="en-US" sz="1400" dirty="0" err="1">
                <a:solidFill>
                  <a:schemeClr val="tx1">
                    <a:lumMod val="75000"/>
                  </a:schemeClr>
                </a:solidFill>
                <a:latin typeface="+mj-lt"/>
              </a:rPr>
              <a:t>i</a:t>
            </a:r>
            <a:r>
              <a:rPr lang="en-US" sz="1400" dirty="0">
                <a:solidFill>
                  <a:schemeClr val="tx1">
                    <a:lumMod val="75000"/>
                  </a:schemeClr>
                </a:solidFill>
                <a:latin typeface="+mj-lt"/>
              </a:rPr>
              <a:t> ≤ 32</a:t>
            </a:r>
          </a:p>
        </p:txBody>
      </p:sp>
      <p:pic>
        <p:nvPicPr>
          <p:cNvPr id="3" name="Εικόνα 2">
            <a:extLst>
              <a:ext uri="{FF2B5EF4-FFF2-40B4-BE49-F238E27FC236}">
                <a16:creationId xmlns:a16="http://schemas.microsoft.com/office/drawing/2014/main" id="{C625D667-31D4-7E13-0F0C-531FA9F11309}"/>
              </a:ext>
            </a:extLst>
          </p:cNvPr>
          <p:cNvPicPr>
            <a:picLocks noChangeAspect="1"/>
          </p:cNvPicPr>
          <p:nvPr/>
        </p:nvPicPr>
        <p:blipFill rotWithShape="1">
          <a:blip r:embed="rId3"/>
          <a:srcRect l="4025" t="52800" r="58373" b="33219"/>
          <a:stretch/>
        </p:blipFill>
        <p:spPr>
          <a:xfrm>
            <a:off x="1918846" y="2492896"/>
            <a:ext cx="6881267" cy="14392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EC5E51D-B60B-668A-588C-3D4C65C8B01D}"/>
              </a:ext>
            </a:extLst>
          </p:cNvPr>
          <p:cNvSpPr>
            <a:spLocks noGrp="1"/>
          </p:cNvSpPr>
          <p:nvPr>
            <p:ph type="title"/>
          </p:nvPr>
        </p:nvSpPr>
        <p:spPr/>
        <p:txBody>
          <a:bodyPr/>
          <a:lstStyle/>
          <a:p>
            <a:r>
              <a:rPr lang="en-US" dirty="0"/>
              <a:t>Describing the XTEA circuit</a:t>
            </a:r>
            <a:endParaRPr lang="el-GR" dirty="0"/>
          </a:p>
        </p:txBody>
      </p:sp>
      <p:sp>
        <p:nvSpPr>
          <p:cNvPr id="3" name="Θέση περιεχομένου 2">
            <a:extLst>
              <a:ext uri="{FF2B5EF4-FFF2-40B4-BE49-F238E27FC236}">
                <a16:creationId xmlns:a16="http://schemas.microsoft.com/office/drawing/2014/main" id="{CF9487AF-62DA-B199-D195-1E663891160F}"/>
              </a:ext>
            </a:extLst>
          </p:cNvPr>
          <p:cNvSpPr>
            <a:spLocks noGrp="1"/>
          </p:cNvSpPr>
          <p:nvPr>
            <p:ph idx="1"/>
          </p:nvPr>
        </p:nvSpPr>
        <p:spPr>
          <a:xfrm>
            <a:off x="1116013" y="1052513"/>
            <a:ext cx="7559675" cy="2304479"/>
          </a:xfrm>
        </p:spPr>
        <p:txBody>
          <a:bodyPr/>
          <a:lstStyle/>
          <a:p>
            <a:pPr marL="0" indent="0">
              <a:buNone/>
            </a:pPr>
            <a:r>
              <a:rPr lang="en-US" sz="1400" dirty="0"/>
              <a:t>XTEA circuit consists of the following modules:</a:t>
            </a:r>
          </a:p>
          <a:p>
            <a:r>
              <a:rPr lang="en-US" sz="1400" dirty="0"/>
              <a:t>  </a:t>
            </a:r>
            <a:r>
              <a:rPr lang="en-US" sz="1400" b="1" dirty="0"/>
              <a:t>xtea.sv</a:t>
            </a:r>
            <a:r>
              <a:rPr lang="en-US" sz="1400" dirty="0"/>
              <a:t>(top module)</a:t>
            </a:r>
          </a:p>
          <a:p>
            <a:r>
              <a:rPr lang="en-US" sz="1400" dirty="0"/>
              <a:t>  </a:t>
            </a:r>
            <a:r>
              <a:rPr lang="en-US" sz="1400" b="1" dirty="0"/>
              <a:t>xtea_core.sv</a:t>
            </a:r>
          </a:p>
          <a:p>
            <a:pPr marL="0" indent="0">
              <a:buNone/>
            </a:pPr>
            <a:endParaRPr lang="en-US" dirty="0"/>
          </a:p>
          <a:p>
            <a:pPr marL="0" indent="0">
              <a:buNone/>
            </a:pPr>
            <a:r>
              <a:rPr lang="en-US" sz="1400" dirty="0"/>
              <a:t>The modules we use for the testbench are:</a:t>
            </a:r>
          </a:p>
          <a:p>
            <a:r>
              <a:rPr lang="en-US" sz="1400" dirty="0"/>
              <a:t>  </a:t>
            </a:r>
            <a:r>
              <a:rPr lang="en-US" sz="1400" b="1" dirty="0"/>
              <a:t>tb_xtea.sv</a:t>
            </a:r>
            <a:r>
              <a:rPr lang="en-US" sz="1400" dirty="0"/>
              <a:t>(top module)</a:t>
            </a:r>
          </a:p>
          <a:p>
            <a:r>
              <a:rPr lang="en-US" sz="1400" dirty="0"/>
              <a:t>  </a:t>
            </a:r>
            <a:r>
              <a:rPr lang="en-US" sz="1400" b="1" dirty="0"/>
              <a:t>tb_xtea_core.sv</a:t>
            </a:r>
          </a:p>
          <a:p>
            <a:pPr marL="0" indent="0">
              <a:buNone/>
            </a:pPr>
            <a:endParaRPr lang="el-GR" dirty="0"/>
          </a:p>
        </p:txBody>
      </p:sp>
    </p:spTree>
    <p:extLst>
      <p:ext uri="{BB962C8B-B14F-4D97-AF65-F5344CB8AC3E}">
        <p14:creationId xmlns:p14="http://schemas.microsoft.com/office/powerpoint/2010/main" val="4234050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98569FD-9CBB-2E57-8242-8FD8438D248F}"/>
              </a:ext>
            </a:extLst>
          </p:cNvPr>
          <p:cNvSpPr>
            <a:spLocks noGrp="1"/>
          </p:cNvSpPr>
          <p:nvPr>
            <p:ph type="title"/>
          </p:nvPr>
        </p:nvSpPr>
        <p:spPr>
          <a:xfrm>
            <a:off x="1042986" y="39882"/>
            <a:ext cx="7488237" cy="508000"/>
          </a:xfrm>
        </p:spPr>
        <p:txBody>
          <a:bodyPr/>
          <a:lstStyle/>
          <a:p>
            <a:r>
              <a:rPr lang="en-US" dirty="0"/>
              <a:t>		   XTEA module</a:t>
            </a:r>
            <a:endParaRPr lang="el-GR" dirty="0"/>
          </a:p>
        </p:txBody>
      </p:sp>
      <p:sp>
        <p:nvSpPr>
          <p:cNvPr id="3" name="Θέση περιεχομένου 2">
            <a:extLst>
              <a:ext uri="{FF2B5EF4-FFF2-40B4-BE49-F238E27FC236}">
                <a16:creationId xmlns:a16="http://schemas.microsoft.com/office/drawing/2014/main" id="{CDB35652-3B97-B960-B040-A21EFB69EE49}"/>
              </a:ext>
            </a:extLst>
          </p:cNvPr>
          <p:cNvSpPr>
            <a:spLocks noGrp="1"/>
          </p:cNvSpPr>
          <p:nvPr>
            <p:ph idx="1"/>
          </p:nvPr>
        </p:nvSpPr>
        <p:spPr>
          <a:xfrm>
            <a:off x="1066135" y="612564"/>
            <a:ext cx="6746225" cy="5408724"/>
          </a:xfrm>
        </p:spPr>
        <p:txBody>
          <a:bodyPr/>
          <a:lstStyle/>
          <a:p>
            <a:pPr marL="0" indent="0">
              <a:buNone/>
            </a:pPr>
            <a:r>
              <a:rPr lang="en-US" sz="1800" dirty="0"/>
              <a:t>Inputs: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l-GR" altLang="el-GR" sz="1400" b="1" i="0" u="none" strike="noStrike" cap="none" normalizeH="0" baseline="0" dirty="0" err="1">
                <a:ln>
                  <a:noFill/>
                </a:ln>
                <a:effectLst/>
              </a:rPr>
              <a:t>clk</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Clock</a:t>
            </a:r>
            <a:r>
              <a:rPr kumimoji="0" lang="el-GR" altLang="el-GR" sz="1400" b="1" i="0" u="none" strike="noStrike" cap="none" normalizeH="0" baseline="0" dirty="0">
                <a:ln>
                  <a:noFill/>
                </a:ln>
                <a:effectLst/>
              </a:rPr>
              <a:t>):</a:t>
            </a:r>
            <a:endParaRPr kumimoji="0" lang="el-GR" altLang="el-GR" sz="1400" b="0" i="0" u="none" strike="noStrike" cap="none" normalizeH="0" baseline="0" dirty="0">
              <a:ln>
                <a:noFill/>
              </a:ln>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l-GR" altLang="el-GR" sz="1400" b="0" i="0" u="none" strike="noStrike" cap="none" normalizeH="0" baseline="0" dirty="0" err="1">
                <a:ln>
                  <a:noFill/>
                </a:ln>
                <a:effectLst/>
              </a:rPr>
              <a:t>Clock</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input</a:t>
            </a:r>
            <a:r>
              <a:rPr kumimoji="0" lang="el-GR" altLang="el-GR" sz="1400" b="0" i="0" u="none" strike="noStrike" cap="none" normalizeH="0" baseline="0" dirty="0">
                <a:ln>
                  <a:noFill/>
                </a:ln>
                <a:effectLst/>
              </a:rPr>
              <a:t> for the </a:t>
            </a:r>
            <a:r>
              <a:rPr kumimoji="0" lang="el-GR" altLang="el-GR" sz="1400" b="0" i="0" u="none" strike="noStrike" cap="none" normalizeH="0" baseline="0" dirty="0" err="1">
                <a:ln>
                  <a:noFill/>
                </a:ln>
                <a:effectLst/>
              </a:rPr>
              <a:t>module</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typically</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used</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to</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synchronize</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operations</a:t>
            </a:r>
            <a:r>
              <a:rPr kumimoji="0" lang="el-GR" altLang="el-GR" sz="14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l-GR" altLang="el-GR" sz="1400" b="1" i="0" u="none" strike="noStrike" cap="none" normalizeH="0" baseline="0" dirty="0" err="1">
                <a:ln>
                  <a:noFill/>
                </a:ln>
                <a:effectLst/>
              </a:rPr>
              <a:t>reset_n</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Active-Low</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Reset</a:t>
            </a:r>
            <a:r>
              <a:rPr kumimoji="0" lang="el-GR" altLang="el-GR" sz="1400" b="1" i="0" u="none" strike="noStrike" cap="none" normalizeH="0" baseline="0" dirty="0">
                <a:ln>
                  <a:noFill/>
                </a:ln>
                <a:effectLst/>
              </a:rPr>
              <a:t>):</a:t>
            </a:r>
            <a:endParaRPr kumimoji="0" lang="el-GR" altLang="el-GR" sz="1400" b="0" i="0" u="none" strike="noStrike" cap="none" normalizeH="0" baseline="0" dirty="0">
              <a:ln>
                <a:noFill/>
              </a:ln>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l-GR" altLang="el-GR" sz="1400" b="0" i="0" u="none" strike="noStrike" cap="none" normalizeH="0" baseline="0" dirty="0" err="1">
                <a:ln>
                  <a:noFill/>
                </a:ln>
                <a:effectLst/>
              </a:rPr>
              <a:t>Reset</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input</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where</a:t>
            </a:r>
            <a:r>
              <a:rPr kumimoji="0" lang="el-GR" altLang="el-GR" sz="1400" b="0" i="0" u="none" strike="noStrike" cap="none" normalizeH="0" baseline="0" dirty="0">
                <a:ln>
                  <a:noFill/>
                </a:ln>
                <a:effectLst/>
              </a:rPr>
              <a:t> a </a:t>
            </a:r>
            <a:r>
              <a:rPr kumimoji="0" lang="el-GR" altLang="el-GR" sz="1400" b="0" i="0" u="none" strike="noStrike" cap="none" normalizeH="0" baseline="0" dirty="0" err="1">
                <a:ln>
                  <a:noFill/>
                </a:ln>
                <a:effectLst/>
              </a:rPr>
              <a:t>low</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signal</a:t>
            </a:r>
            <a:r>
              <a:rPr kumimoji="0" lang="el-GR" altLang="el-GR" sz="1400" b="0" i="0" u="none" strike="noStrike" cap="none" normalizeH="0" baseline="0" dirty="0">
                <a:ln>
                  <a:noFill/>
                </a:ln>
                <a:effectLst/>
              </a:rPr>
              <a:t> (</a:t>
            </a:r>
            <a:r>
              <a:rPr kumimoji="0" lang="el-GR" altLang="el-GR" sz="1400" b="1" i="0" u="none" strike="noStrike" cap="none" normalizeH="0" baseline="0" dirty="0">
                <a:ln>
                  <a:noFill/>
                </a:ln>
                <a:effectLst/>
              </a:rPr>
              <a:t>0</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indicates</a:t>
            </a:r>
            <a:r>
              <a:rPr kumimoji="0" lang="el-GR" altLang="el-GR" sz="1400" b="0" i="0" u="none" strike="noStrike" cap="none" normalizeH="0" baseline="0" dirty="0">
                <a:ln>
                  <a:noFill/>
                </a:ln>
                <a:effectLst/>
              </a:rPr>
              <a:t> a </a:t>
            </a:r>
            <a:r>
              <a:rPr kumimoji="0" lang="el-GR" altLang="el-GR" sz="1400" b="0" i="0" u="none" strike="noStrike" cap="none" normalizeH="0" baseline="0" dirty="0" err="1">
                <a:ln>
                  <a:noFill/>
                </a:ln>
                <a:effectLst/>
              </a:rPr>
              <a:t>reset</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condition</a:t>
            </a:r>
            <a:r>
              <a:rPr kumimoji="0" lang="el-GR" altLang="el-GR" sz="14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l-GR" altLang="el-GR" sz="1400" b="1" i="0" u="none" strike="noStrike" cap="none" normalizeH="0" baseline="0" dirty="0" err="1">
                <a:ln>
                  <a:noFill/>
                </a:ln>
                <a:effectLst/>
              </a:rPr>
              <a:t>cs</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Chip</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Select</a:t>
            </a:r>
            <a:r>
              <a:rPr kumimoji="0" lang="el-GR" altLang="el-GR" sz="1400" b="1" i="0" u="none" strike="noStrike" cap="none" normalizeH="0" baseline="0" dirty="0">
                <a:ln>
                  <a:noFill/>
                </a:ln>
                <a:effectLst/>
              </a:rPr>
              <a:t>):</a:t>
            </a:r>
            <a:endParaRPr kumimoji="0" lang="el-GR" altLang="el-GR" sz="1400" b="0" i="0" u="none" strike="noStrike" cap="none" normalizeH="0" baseline="0" dirty="0">
              <a:ln>
                <a:noFill/>
              </a:ln>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l-GR" altLang="el-GR" sz="1400" b="0" i="0" u="none" strike="noStrike" cap="none" normalizeH="0" baseline="0" dirty="0" err="1">
                <a:ln>
                  <a:noFill/>
                </a:ln>
                <a:effectLst/>
              </a:rPr>
              <a:t>Control</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signal</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indicating</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whether</a:t>
            </a:r>
            <a:r>
              <a:rPr kumimoji="0" lang="el-GR" altLang="el-GR" sz="1400" b="0" i="0" u="none" strike="noStrike" cap="none" normalizeH="0" baseline="0" dirty="0">
                <a:ln>
                  <a:noFill/>
                </a:ln>
                <a:effectLst/>
              </a:rPr>
              <a:t> the </a:t>
            </a:r>
            <a:r>
              <a:rPr kumimoji="0" lang="el-GR" altLang="el-GR" sz="1400" b="0" i="0" u="none" strike="noStrike" cap="none" normalizeH="0" baseline="0" dirty="0" err="1">
                <a:ln>
                  <a:noFill/>
                </a:ln>
                <a:effectLst/>
              </a:rPr>
              <a:t>module</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is</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selected</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or</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not</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When</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asserted</a:t>
            </a:r>
            <a:r>
              <a:rPr kumimoji="0" lang="el-GR" altLang="el-GR" sz="1400" b="0" i="0" u="none" strike="noStrike" cap="none" normalizeH="0" baseline="0" dirty="0">
                <a:ln>
                  <a:noFill/>
                </a:ln>
                <a:effectLst/>
              </a:rPr>
              <a:t> (</a:t>
            </a:r>
            <a:r>
              <a:rPr kumimoji="0" lang="el-GR" altLang="el-GR" sz="1400" b="1" i="0" u="none" strike="noStrike" cap="none" normalizeH="0" baseline="0" dirty="0">
                <a:ln>
                  <a:noFill/>
                </a:ln>
                <a:effectLst/>
              </a:rPr>
              <a:t>1</a:t>
            </a:r>
            <a:r>
              <a:rPr kumimoji="0" lang="el-GR" altLang="el-GR" sz="1400" b="0" i="0" u="none" strike="noStrike" cap="none" normalizeH="0" baseline="0" dirty="0">
                <a:ln>
                  <a:noFill/>
                </a:ln>
                <a:effectLst/>
              </a:rPr>
              <a:t>), the </a:t>
            </a:r>
            <a:r>
              <a:rPr kumimoji="0" lang="el-GR" altLang="el-GR" sz="1400" b="0" i="0" u="none" strike="noStrike" cap="none" normalizeH="0" baseline="0" dirty="0" err="1">
                <a:ln>
                  <a:noFill/>
                </a:ln>
                <a:effectLst/>
              </a:rPr>
              <a:t>module</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responds</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to</a:t>
            </a:r>
            <a:r>
              <a:rPr kumimoji="0" lang="el-GR" altLang="el-GR" sz="1400" b="0" i="0" u="none" strike="noStrike" cap="none" normalizeH="0" baseline="0" dirty="0">
                <a:ln>
                  <a:noFill/>
                </a:ln>
                <a:effectLst/>
              </a:rPr>
              <a:t> the </a:t>
            </a:r>
            <a:r>
              <a:rPr kumimoji="0" lang="el-GR" altLang="el-GR" sz="1400" b="0" i="0" u="none" strike="noStrike" cap="none" normalizeH="0" baseline="0" dirty="0" err="1">
                <a:ln>
                  <a:noFill/>
                </a:ln>
                <a:effectLst/>
              </a:rPr>
              <a:t>transactions</a:t>
            </a:r>
            <a:r>
              <a:rPr kumimoji="0" lang="el-GR" altLang="el-GR" sz="14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l-GR" altLang="el-GR" sz="1400" b="1" i="0" u="none" strike="noStrike" cap="none" normalizeH="0" baseline="0" dirty="0" err="1">
                <a:ln>
                  <a:noFill/>
                </a:ln>
                <a:effectLst/>
              </a:rPr>
              <a:t>we</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Write</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Enable</a:t>
            </a:r>
            <a:r>
              <a:rPr kumimoji="0" lang="el-GR" altLang="el-GR" sz="1400" b="1" i="0" u="none" strike="noStrike" cap="none" normalizeH="0" baseline="0" dirty="0">
                <a:ln>
                  <a:noFill/>
                </a:ln>
                <a:effectLst/>
              </a:rPr>
              <a:t>):</a:t>
            </a:r>
            <a:endParaRPr kumimoji="0" lang="el-GR" altLang="el-GR" sz="1400" b="0" i="0" u="none" strike="noStrike" cap="none" normalizeH="0" baseline="0" dirty="0">
              <a:ln>
                <a:noFill/>
              </a:ln>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l-GR" altLang="el-GR" sz="1400" b="0" i="0" u="none" strike="noStrike" cap="none" normalizeH="0" baseline="0" dirty="0" err="1">
                <a:ln>
                  <a:noFill/>
                </a:ln>
                <a:effectLst/>
              </a:rPr>
              <a:t>Control</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signal</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indicating</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whether</a:t>
            </a:r>
            <a:r>
              <a:rPr kumimoji="0" lang="el-GR" altLang="el-GR" sz="1400" b="0" i="0" u="none" strike="noStrike" cap="none" normalizeH="0" baseline="0" dirty="0">
                <a:ln>
                  <a:noFill/>
                </a:ln>
                <a:effectLst/>
              </a:rPr>
              <a:t> the </a:t>
            </a:r>
            <a:r>
              <a:rPr kumimoji="0" lang="el-GR" altLang="el-GR" sz="1400" b="0" i="0" u="none" strike="noStrike" cap="none" normalizeH="0" baseline="0" dirty="0" err="1">
                <a:ln>
                  <a:noFill/>
                </a:ln>
                <a:effectLst/>
              </a:rPr>
              <a:t>upcoming</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transaction</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is</a:t>
            </a:r>
            <a:r>
              <a:rPr kumimoji="0" lang="el-GR" altLang="el-GR" sz="1400" b="0" i="0" u="none" strike="noStrike" cap="none" normalizeH="0" baseline="0" dirty="0">
                <a:ln>
                  <a:noFill/>
                </a:ln>
                <a:effectLst/>
              </a:rPr>
              <a:t> a </a:t>
            </a:r>
            <a:r>
              <a:rPr kumimoji="0" lang="el-GR" altLang="el-GR" sz="1400" b="0" i="0" u="none" strike="noStrike" cap="none" normalizeH="0" baseline="0" dirty="0" err="1">
                <a:ln>
                  <a:noFill/>
                </a:ln>
                <a:effectLst/>
              </a:rPr>
              <a:t>write</a:t>
            </a:r>
            <a:r>
              <a:rPr kumimoji="0" lang="el-GR" altLang="el-GR" sz="1400" b="0" i="0" u="none" strike="noStrike" cap="none" normalizeH="0" baseline="0" dirty="0">
                <a:ln>
                  <a:noFill/>
                </a:ln>
                <a:effectLst/>
              </a:rPr>
              <a:t> operation. </a:t>
            </a:r>
            <a:r>
              <a:rPr kumimoji="0" lang="el-GR" altLang="el-GR" sz="1400" b="0" i="0" u="none" strike="noStrike" cap="none" normalizeH="0" baseline="0" dirty="0" err="1">
                <a:ln>
                  <a:noFill/>
                </a:ln>
                <a:effectLst/>
              </a:rPr>
              <a:t>If</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asserted</a:t>
            </a:r>
            <a:r>
              <a:rPr kumimoji="0" lang="el-GR" altLang="el-GR" sz="1400" b="0" i="0" u="none" strike="noStrike" cap="none" normalizeH="0" baseline="0" dirty="0">
                <a:ln>
                  <a:noFill/>
                </a:ln>
                <a:effectLst/>
              </a:rPr>
              <a:t> (</a:t>
            </a:r>
            <a:r>
              <a:rPr kumimoji="0" lang="el-GR" altLang="el-GR" sz="1400" b="1" i="0" u="none" strike="noStrike" cap="none" normalizeH="0" baseline="0" dirty="0">
                <a:ln>
                  <a:noFill/>
                </a:ln>
                <a:effectLst/>
              </a:rPr>
              <a:t>1</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it</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signals</a:t>
            </a:r>
            <a:r>
              <a:rPr kumimoji="0" lang="el-GR" altLang="el-GR" sz="1400" b="0" i="0" u="none" strike="noStrike" cap="none" normalizeH="0" baseline="0" dirty="0">
                <a:ln>
                  <a:noFill/>
                </a:ln>
                <a:effectLst/>
              </a:rPr>
              <a:t> a </a:t>
            </a:r>
            <a:r>
              <a:rPr kumimoji="0" lang="el-GR" altLang="el-GR" sz="1400" b="0" i="0" u="none" strike="noStrike" cap="none" normalizeH="0" baseline="0" dirty="0" err="1">
                <a:ln>
                  <a:noFill/>
                </a:ln>
                <a:effectLst/>
              </a:rPr>
              <a:t>write</a:t>
            </a:r>
            <a:r>
              <a:rPr kumimoji="0" lang="el-GR" altLang="el-GR" sz="1400" b="0" i="0" u="none" strike="noStrike" cap="none" normalizeH="0" baseline="0" dirty="0">
                <a:ln>
                  <a:noFill/>
                </a:ln>
                <a:effectLst/>
              </a:rPr>
              <a:t> operation.</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l-GR" altLang="el-GR" sz="1400" b="1" i="0" u="none" strike="noStrike" cap="none" normalizeH="0" baseline="0" dirty="0" err="1">
                <a:ln>
                  <a:noFill/>
                </a:ln>
                <a:effectLst/>
              </a:rPr>
              <a:t>address</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Address</a:t>
            </a:r>
            <a:r>
              <a:rPr kumimoji="0" lang="el-GR" altLang="el-GR" sz="1400" b="1" i="0" u="none" strike="noStrike" cap="none" normalizeH="0" baseline="0" dirty="0">
                <a:ln>
                  <a:noFill/>
                </a:ln>
                <a:effectLst/>
              </a:rPr>
              <a:t>):</a:t>
            </a:r>
            <a:endParaRPr kumimoji="0" lang="el-GR" altLang="el-GR" sz="1400" b="0" i="0" u="none" strike="noStrike" cap="none" normalizeH="0" baseline="0" dirty="0">
              <a:ln>
                <a:noFill/>
              </a:ln>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l-GR" altLang="el-GR" sz="1400" b="0" i="0" u="none" strike="noStrike" cap="none" normalizeH="0" baseline="0" dirty="0" err="1">
                <a:ln>
                  <a:noFill/>
                </a:ln>
                <a:effectLst/>
              </a:rPr>
              <a:t>An</a:t>
            </a:r>
            <a:r>
              <a:rPr kumimoji="0" lang="el-GR" altLang="el-GR" sz="1400" b="0" i="0" u="none" strike="noStrike" cap="none" normalizeH="0" baseline="0" dirty="0">
                <a:ln>
                  <a:noFill/>
                </a:ln>
                <a:effectLst/>
              </a:rPr>
              <a:t> 8-bit </a:t>
            </a:r>
            <a:r>
              <a:rPr kumimoji="0" lang="el-GR" altLang="el-GR" sz="1400" b="0" i="0" u="none" strike="noStrike" cap="none" normalizeH="0" baseline="0" dirty="0" err="1">
                <a:ln>
                  <a:noFill/>
                </a:ln>
                <a:effectLst/>
              </a:rPr>
              <a:t>wide</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input</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representing</a:t>
            </a:r>
            <a:r>
              <a:rPr kumimoji="0" lang="el-GR" altLang="el-GR" sz="1400" b="0" i="0" u="none" strike="noStrike" cap="none" normalizeH="0" baseline="0" dirty="0">
                <a:ln>
                  <a:noFill/>
                </a:ln>
                <a:effectLst/>
              </a:rPr>
              <a:t> the </a:t>
            </a:r>
            <a:r>
              <a:rPr kumimoji="0" lang="el-GR" altLang="el-GR" sz="1400" b="0" i="0" u="none" strike="noStrike" cap="none" normalizeH="0" baseline="0" dirty="0" err="1">
                <a:ln>
                  <a:noFill/>
                </a:ln>
                <a:effectLst/>
              </a:rPr>
              <a:t>address</a:t>
            </a:r>
            <a:r>
              <a:rPr kumimoji="0" lang="el-GR" altLang="el-GR" sz="1400" b="0" i="0" u="none" strike="noStrike" cap="none" normalizeH="0" baseline="0" dirty="0">
                <a:ln>
                  <a:noFill/>
                </a:ln>
                <a:effectLst/>
              </a:rPr>
              <a:t> for memory-</a:t>
            </a:r>
            <a:r>
              <a:rPr kumimoji="0" lang="el-GR" altLang="el-GR" sz="1400" b="0" i="0" u="none" strike="noStrike" cap="none" normalizeH="0" baseline="0" dirty="0" err="1">
                <a:ln>
                  <a:noFill/>
                </a:ln>
                <a:effectLst/>
              </a:rPr>
              <a:t>mapped</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operations</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It</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indicates</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where</a:t>
            </a:r>
            <a:r>
              <a:rPr kumimoji="0" lang="el-GR" altLang="el-GR" sz="1400" b="0" i="0" u="none" strike="noStrike" cap="none" normalizeH="0" baseline="0" dirty="0">
                <a:ln>
                  <a:noFill/>
                </a:ln>
                <a:effectLst/>
              </a:rPr>
              <a:t> the </a:t>
            </a:r>
            <a:r>
              <a:rPr kumimoji="0" lang="el-GR" altLang="el-GR" sz="1400" b="0" i="0" u="none" strike="noStrike" cap="none" normalizeH="0" baseline="0" dirty="0" err="1">
                <a:ln>
                  <a:noFill/>
                </a:ln>
                <a:effectLst/>
              </a:rPr>
              <a:t>data</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should</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be</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read</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from</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or</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written</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to</a:t>
            </a:r>
            <a:r>
              <a:rPr kumimoji="0" lang="el-GR" altLang="el-GR" sz="14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l-GR" altLang="el-GR" sz="1400" b="1" i="0" u="none" strike="noStrike" cap="none" normalizeH="0" baseline="0" dirty="0" err="1">
                <a:ln>
                  <a:noFill/>
                </a:ln>
                <a:effectLst/>
              </a:rPr>
              <a:t>write_data</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Write</a:t>
            </a:r>
            <a:r>
              <a:rPr kumimoji="0" lang="el-GR" altLang="el-GR" sz="1400" b="1" i="0" u="none" strike="noStrike" cap="none" normalizeH="0" baseline="0" dirty="0">
                <a:ln>
                  <a:noFill/>
                </a:ln>
                <a:effectLst/>
              </a:rPr>
              <a:t> </a:t>
            </a:r>
            <a:r>
              <a:rPr kumimoji="0" lang="el-GR" altLang="el-GR" sz="1400" b="1" i="0" u="none" strike="noStrike" cap="none" normalizeH="0" baseline="0" dirty="0" err="1">
                <a:ln>
                  <a:noFill/>
                </a:ln>
                <a:effectLst/>
              </a:rPr>
              <a:t>Data</a:t>
            </a:r>
            <a:r>
              <a:rPr kumimoji="0" lang="el-GR" altLang="el-GR" sz="1400" b="1" i="0" u="none" strike="noStrike" cap="none" normalizeH="0" baseline="0" dirty="0">
                <a:ln>
                  <a:noFill/>
                </a:ln>
                <a:effectLst/>
              </a:rPr>
              <a:t>):</a:t>
            </a:r>
            <a:endParaRPr kumimoji="0" lang="el-GR" altLang="el-GR" sz="1400" b="0" i="0" u="none" strike="noStrike" cap="none" normalizeH="0" baseline="0" dirty="0">
              <a:ln>
                <a:noFill/>
              </a:ln>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l-GR" altLang="el-GR" sz="1400" b="0" i="0" u="none" strike="noStrike" cap="none" normalizeH="0" baseline="0" dirty="0">
                <a:ln>
                  <a:noFill/>
                </a:ln>
                <a:effectLst/>
              </a:rPr>
              <a:t>A 32-bit </a:t>
            </a:r>
            <a:r>
              <a:rPr kumimoji="0" lang="el-GR" altLang="el-GR" sz="1400" b="0" i="0" u="none" strike="noStrike" cap="none" normalizeH="0" baseline="0" dirty="0" err="1">
                <a:ln>
                  <a:noFill/>
                </a:ln>
                <a:effectLst/>
              </a:rPr>
              <a:t>wide</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input</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representing</a:t>
            </a:r>
            <a:r>
              <a:rPr kumimoji="0" lang="el-GR" altLang="el-GR" sz="1400" b="0" i="0" u="none" strike="noStrike" cap="none" normalizeH="0" baseline="0" dirty="0">
                <a:ln>
                  <a:noFill/>
                </a:ln>
                <a:effectLst/>
              </a:rPr>
              <a:t> the </a:t>
            </a:r>
            <a:r>
              <a:rPr kumimoji="0" lang="el-GR" altLang="el-GR" sz="1400" b="0" i="0" u="none" strike="noStrike" cap="none" normalizeH="0" baseline="0" dirty="0" err="1">
                <a:ln>
                  <a:noFill/>
                </a:ln>
                <a:effectLst/>
              </a:rPr>
              <a:t>data</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to</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be</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written</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into</a:t>
            </a:r>
            <a:r>
              <a:rPr kumimoji="0" lang="el-GR" altLang="el-GR" sz="1400" b="0" i="0" u="none" strike="noStrike" cap="none" normalizeH="0" baseline="0" dirty="0">
                <a:ln>
                  <a:noFill/>
                </a:ln>
                <a:effectLst/>
              </a:rPr>
              <a:t> the </a:t>
            </a:r>
            <a:r>
              <a:rPr kumimoji="0" lang="el-GR" altLang="el-GR" sz="1400" b="0" i="0" u="none" strike="noStrike" cap="none" normalizeH="0" baseline="0" dirty="0" err="1">
                <a:ln>
                  <a:noFill/>
                </a:ln>
                <a:effectLst/>
              </a:rPr>
              <a:t>module</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Relevant</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only</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when</a:t>
            </a:r>
            <a:r>
              <a:rPr kumimoji="0" lang="el-GR" altLang="el-GR" sz="1400" b="0" i="0" u="none" strike="noStrike" cap="none" normalizeH="0" baseline="0" dirty="0">
                <a:ln>
                  <a:noFill/>
                </a:ln>
                <a:effectLst/>
              </a:rPr>
              <a:t> a </a:t>
            </a:r>
            <a:r>
              <a:rPr kumimoji="0" lang="el-GR" altLang="el-GR" sz="1400" b="0" i="0" u="none" strike="noStrike" cap="none" normalizeH="0" baseline="0" dirty="0" err="1">
                <a:ln>
                  <a:noFill/>
                </a:ln>
                <a:effectLst/>
              </a:rPr>
              <a:t>write</a:t>
            </a:r>
            <a:r>
              <a:rPr kumimoji="0" lang="el-GR" altLang="el-GR" sz="1400" b="0" i="0" u="none" strike="noStrike" cap="none" normalizeH="0" baseline="0" dirty="0">
                <a:ln>
                  <a:noFill/>
                </a:ln>
                <a:effectLst/>
              </a:rPr>
              <a:t> operation </a:t>
            </a:r>
            <a:r>
              <a:rPr kumimoji="0" lang="el-GR" altLang="el-GR" sz="1400" b="0" i="0" u="none" strike="noStrike" cap="none" normalizeH="0" baseline="0" dirty="0" err="1">
                <a:ln>
                  <a:noFill/>
                </a:ln>
                <a:effectLst/>
              </a:rPr>
              <a:t>is</a:t>
            </a:r>
            <a:r>
              <a:rPr kumimoji="0" lang="el-GR" altLang="el-GR" sz="1400" b="0" i="0" u="none" strike="noStrike" cap="none" normalizeH="0" baseline="0" dirty="0">
                <a:ln>
                  <a:noFill/>
                </a:ln>
                <a:effectLst/>
              </a:rPr>
              <a:t> </a:t>
            </a:r>
            <a:r>
              <a:rPr kumimoji="0" lang="el-GR" altLang="el-GR" sz="1400" b="0" i="0" u="none" strike="noStrike" cap="none" normalizeH="0" baseline="0" dirty="0" err="1">
                <a:ln>
                  <a:noFill/>
                </a:ln>
                <a:effectLst/>
              </a:rPr>
              <a:t>asserted</a:t>
            </a:r>
            <a:endParaRPr kumimoji="0" lang="el-GR" altLang="el-GR" sz="1400" b="0" i="0" u="none" strike="noStrike" cap="none" normalizeH="0" baseline="0" dirty="0">
              <a:ln>
                <a:noFill/>
              </a:ln>
              <a:effectLst/>
            </a:endParaRPr>
          </a:p>
          <a:p>
            <a:pPr marL="0" indent="0">
              <a:buNone/>
            </a:pPr>
            <a:endParaRPr lang="el-GR" sz="1400" dirty="0"/>
          </a:p>
          <a:p>
            <a:pPr marL="0" indent="0">
              <a:buNone/>
            </a:pPr>
            <a:r>
              <a:rPr lang="en-US" sz="1800" dirty="0"/>
              <a:t>Output:</a:t>
            </a:r>
          </a:p>
          <a:p>
            <a:pPr marL="0" indent="0">
              <a:buNone/>
            </a:pPr>
            <a:r>
              <a:rPr lang="en-US" sz="1400" dirty="0"/>
              <a:t>1. </a:t>
            </a:r>
            <a:r>
              <a:rPr lang="en-US" sz="1400" b="1" dirty="0" err="1"/>
              <a:t>read_data</a:t>
            </a:r>
            <a:r>
              <a:rPr lang="en-US" sz="1400" b="1" dirty="0"/>
              <a:t> (Read Data):</a:t>
            </a:r>
          </a:p>
          <a:p>
            <a:r>
              <a:rPr lang="en-US" sz="1400" dirty="0"/>
              <a:t>A 32-bit wide output representing the data read from the module. This output is valid only when a read operation is performed.</a:t>
            </a:r>
          </a:p>
        </p:txBody>
      </p:sp>
      <p:sp>
        <p:nvSpPr>
          <p:cNvPr id="6" name="Rectangle 1">
            <a:extLst>
              <a:ext uri="{FF2B5EF4-FFF2-40B4-BE49-F238E27FC236}">
                <a16:creationId xmlns:a16="http://schemas.microsoft.com/office/drawing/2014/main" id="{56AB7474-3A3E-C7F3-0D41-994DA9B7B1D3}"/>
              </a:ext>
            </a:extLst>
          </p:cNvPr>
          <p:cNvSpPr>
            <a:spLocks noChangeArrowheads="1"/>
          </p:cNvSpPr>
          <p:nvPr/>
        </p:nvSpPr>
        <p:spPr bwMode="auto">
          <a:xfrm rot="5559900">
            <a:off x="107504" y="2119302"/>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153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A71EBD8D-CB6A-CD19-E328-2D5B30109A41}"/>
              </a:ext>
            </a:extLst>
          </p:cNvPr>
          <p:cNvSpPr>
            <a:spLocks noGrp="1"/>
          </p:cNvSpPr>
          <p:nvPr>
            <p:ph idx="1"/>
          </p:nvPr>
        </p:nvSpPr>
        <p:spPr/>
        <p:txBody>
          <a:bodyPr/>
          <a:lstStyle/>
          <a:p>
            <a:pPr marL="0" indent="0">
              <a:buFontTx/>
              <a:buNone/>
            </a:pPr>
            <a:r>
              <a:rPr lang="en-US" sz="1800" dirty="0"/>
              <a:t>      </a:t>
            </a:r>
            <a:r>
              <a:rPr lang="en-US" sz="1800" kern="0" dirty="0"/>
              <a:t> Inputs:</a:t>
            </a:r>
          </a:p>
          <a:p>
            <a:pPr marL="0" indent="0">
              <a:buFontTx/>
              <a:buNone/>
            </a:pPr>
            <a:endParaRPr lang="en-US" sz="1800" kern="0" dirty="0"/>
          </a:p>
          <a:p>
            <a:pPr marL="914400" lvl="1" indent="-514350">
              <a:buFont typeface="+mj-lt"/>
              <a:buAutoNum type="arabicPeriod"/>
            </a:pPr>
            <a:r>
              <a:rPr lang="en-US" sz="1400" kern="0" dirty="0" err="1"/>
              <a:t>clk</a:t>
            </a:r>
            <a:r>
              <a:rPr lang="en-US" sz="1400" kern="0" dirty="0"/>
              <a:t>: </a:t>
            </a:r>
            <a:r>
              <a:rPr lang="en-US" sz="1400" b="0" kern="0" dirty="0"/>
              <a:t>Clock input.</a:t>
            </a:r>
            <a:endParaRPr lang="el-GR" sz="1400" b="0" kern="0" dirty="0"/>
          </a:p>
          <a:p>
            <a:pPr marL="914400" lvl="1" indent="-514350">
              <a:buFont typeface="+mj-lt"/>
              <a:buAutoNum type="arabicPeriod"/>
            </a:pPr>
            <a:r>
              <a:rPr lang="en-US" sz="1400" kern="0" dirty="0" err="1"/>
              <a:t>reset_n</a:t>
            </a:r>
            <a:r>
              <a:rPr lang="en-US" sz="1400" kern="0" dirty="0"/>
              <a:t>: </a:t>
            </a:r>
            <a:r>
              <a:rPr lang="en-US" sz="1400" b="0" kern="0" dirty="0"/>
              <a:t>Active-low reset input.</a:t>
            </a:r>
            <a:endParaRPr lang="el-GR" sz="1400" b="0" kern="0" dirty="0"/>
          </a:p>
          <a:p>
            <a:pPr marL="914400" lvl="1" indent="-514350">
              <a:buFont typeface="+mj-lt"/>
              <a:buAutoNum type="arabicPeriod"/>
            </a:pPr>
            <a:r>
              <a:rPr lang="en-US" sz="1400" kern="0" dirty="0" err="1"/>
              <a:t>encdec</a:t>
            </a:r>
            <a:r>
              <a:rPr lang="en-US" sz="1400" kern="0" dirty="0"/>
              <a:t>: </a:t>
            </a:r>
            <a:r>
              <a:rPr lang="en-US" sz="1400" b="0" kern="0" dirty="0"/>
              <a:t>Encryption/decryption control signal.</a:t>
            </a:r>
            <a:endParaRPr lang="el-GR" sz="1400" b="0" kern="0" dirty="0"/>
          </a:p>
          <a:p>
            <a:pPr marL="914400" lvl="1" indent="-514350">
              <a:buFont typeface="+mj-lt"/>
              <a:buAutoNum type="arabicPeriod"/>
            </a:pPr>
            <a:r>
              <a:rPr lang="en-US" sz="1400" kern="0" dirty="0"/>
              <a:t>next: </a:t>
            </a:r>
            <a:r>
              <a:rPr lang="en-US" sz="1400" b="0" kern="0" dirty="0"/>
              <a:t>Next control signal</a:t>
            </a:r>
            <a:endParaRPr lang="el-GR" sz="1400" b="0" kern="0" dirty="0"/>
          </a:p>
          <a:p>
            <a:pPr marL="914400" lvl="1" indent="-514350">
              <a:buFont typeface="+mj-lt"/>
              <a:buAutoNum type="arabicPeriod"/>
            </a:pPr>
            <a:r>
              <a:rPr lang="en-US" sz="1400" dirty="0"/>
              <a:t>rounds: </a:t>
            </a:r>
            <a:r>
              <a:rPr lang="en-US" sz="1400" b="0" kern="0" dirty="0"/>
              <a:t>6-bit input for specifying the number of rounds.</a:t>
            </a:r>
            <a:endParaRPr lang="el-GR" sz="1400" b="0" kern="0" dirty="0"/>
          </a:p>
          <a:p>
            <a:pPr marL="914400" lvl="1" indent="-514350">
              <a:buFont typeface="+mj-lt"/>
              <a:buAutoNum type="arabicPeriod"/>
            </a:pPr>
            <a:r>
              <a:rPr lang="en-US" sz="1400" kern="0" dirty="0"/>
              <a:t>key: </a:t>
            </a:r>
            <a:r>
              <a:rPr lang="en-US" sz="1400" b="0" kern="0" dirty="0"/>
              <a:t>128-bit key input.</a:t>
            </a:r>
          </a:p>
          <a:p>
            <a:pPr marL="914400" lvl="1" indent="-514350">
              <a:buFont typeface="+mj-lt"/>
              <a:buAutoNum type="arabicPeriod"/>
            </a:pPr>
            <a:r>
              <a:rPr lang="en-US" sz="1400" kern="0" dirty="0"/>
              <a:t>block: </a:t>
            </a:r>
            <a:r>
              <a:rPr lang="en-US" sz="1400" b="0" kern="0" dirty="0"/>
              <a:t>64-bit block input for encryption/decryption.</a:t>
            </a:r>
          </a:p>
          <a:p>
            <a:pPr marL="400050" lvl="1" indent="0">
              <a:buNone/>
            </a:pPr>
            <a:endParaRPr lang="en-US" sz="1400" b="0" dirty="0"/>
          </a:p>
          <a:p>
            <a:pPr marL="400050" lvl="1" indent="0">
              <a:buNone/>
            </a:pPr>
            <a:r>
              <a:rPr lang="en-US" sz="1800" b="0" kern="0" dirty="0"/>
              <a:t>Outputs</a:t>
            </a:r>
            <a:r>
              <a:rPr lang="en-US" sz="1800" kern="0" dirty="0"/>
              <a:t>:</a:t>
            </a:r>
          </a:p>
          <a:p>
            <a:pPr marL="400050" lvl="1" indent="0">
              <a:buNone/>
            </a:pPr>
            <a:endParaRPr lang="en-US" sz="1800" kern="0" dirty="0"/>
          </a:p>
          <a:p>
            <a:pPr lvl="1" indent="-342900">
              <a:buFontTx/>
              <a:buAutoNum type="arabicPeriod"/>
            </a:pPr>
            <a:r>
              <a:rPr lang="en-US" sz="1400" kern="0" dirty="0"/>
              <a:t>result: </a:t>
            </a:r>
            <a:r>
              <a:rPr lang="en-US" sz="1400" b="0" kern="0" dirty="0"/>
              <a:t>64-bit result output after encryption/decryption</a:t>
            </a:r>
          </a:p>
          <a:p>
            <a:pPr lvl="1" indent="-342900">
              <a:buFontTx/>
              <a:buAutoNum type="arabicPeriod"/>
            </a:pPr>
            <a:r>
              <a:rPr lang="en-US" sz="1400" kern="0" dirty="0"/>
              <a:t>ready: </a:t>
            </a:r>
            <a:r>
              <a:rPr lang="en-US" sz="1400" b="0" kern="0" dirty="0"/>
              <a:t>Ready status output.</a:t>
            </a:r>
            <a:endParaRPr lang="el-GR" b="0" dirty="0"/>
          </a:p>
        </p:txBody>
      </p:sp>
      <p:sp>
        <p:nvSpPr>
          <p:cNvPr id="4" name="Τίτλος 1">
            <a:extLst>
              <a:ext uri="{FF2B5EF4-FFF2-40B4-BE49-F238E27FC236}">
                <a16:creationId xmlns:a16="http://schemas.microsoft.com/office/drawing/2014/main" id="{609DE51D-A53D-2897-8993-7AB79D2BFCAC}"/>
              </a:ext>
            </a:extLst>
          </p:cNvPr>
          <p:cNvSpPr txBox="1">
            <a:spLocks noGrp="1"/>
          </p:cNvSpPr>
          <p:nvPr>
            <p:ph type="title"/>
          </p:nvPr>
        </p:nvSpPr>
        <p:spPr bwMode="auto">
          <a:xfrm>
            <a:off x="1042988" y="404813"/>
            <a:ext cx="7488237" cy="508000"/>
          </a:xfrm>
          <a:prstGeom prst="rect">
            <a:avLst/>
          </a:prstGeom>
          <a:noFill/>
          <a:ln w="9525">
            <a:noFill/>
            <a:miter lim="800000"/>
            <a:headEnd/>
            <a:tailEnd/>
          </a:ln>
          <a:effectLst>
            <a:outerShdw dist="17961" dir="2700000" algn="ctr" rotWithShape="0">
              <a:schemeClr val="bg2"/>
            </a:outerShdw>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kern="0" dirty="0"/>
              <a:t>		   XTEA core module</a:t>
            </a:r>
            <a:endParaRPr lang="el-GR" kern="0" dirty="0"/>
          </a:p>
        </p:txBody>
      </p:sp>
    </p:spTree>
    <p:extLst>
      <p:ext uri="{BB962C8B-B14F-4D97-AF65-F5344CB8AC3E}">
        <p14:creationId xmlns:p14="http://schemas.microsoft.com/office/powerpoint/2010/main" val="163084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1921B02-AF47-2E4E-A5BF-DCB5DDF4300C}"/>
              </a:ext>
            </a:extLst>
          </p:cNvPr>
          <p:cNvSpPr>
            <a:spLocks noGrp="1"/>
          </p:cNvSpPr>
          <p:nvPr>
            <p:ph type="title"/>
          </p:nvPr>
        </p:nvSpPr>
        <p:spPr/>
        <p:txBody>
          <a:bodyPr/>
          <a:lstStyle/>
          <a:p>
            <a:r>
              <a:rPr lang="en-US" dirty="0"/>
              <a:t>Improvements from Verilog to </a:t>
            </a:r>
            <a:r>
              <a:rPr lang="en-US" dirty="0" err="1"/>
              <a:t>SystemVerilog</a:t>
            </a:r>
            <a:endParaRPr lang="el-GR" dirty="0"/>
          </a:p>
        </p:txBody>
      </p:sp>
      <p:sp>
        <p:nvSpPr>
          <p:cNvPr id="3" name="Θέση περιεχομένου 2">
            <a:extLst>
              <a:ext uri="{FF2B5EF4-FFF2-40B4-BE49-F238E27FC236}">
                <a16:creationId xmlns:a16="http://schemas.microsoft.com/office/drawing/2014/main" id="{FB23AFF6-AF2F-D803-295C-7FA6651D5358}"/>
              </a:ext>
            </a:extLst>
          </p:cNvPr>
          <p:cNvSpPr>
            <a:spLocks noGrp="1"/>
          </p:cNvSpPr>
          <p:nvPr>
            <p:ph idx="1"/>
          </p:nvPr>
        </p:nvSpPr>
        <p:spPr/>
        <p:txBody>
          <a:bodyPr/>
          <a:lstStyle/>
          <a:p>
            <a:r>
              <a:rPr lang="en-US" sz="1800" dirty="0"/>
              <a:t>Inputs/outputs when we declare a module</a:t>
            </a:r>
          </a:p>
          <a:p>
            <a:pPr marL="0" indent="0">
              <a:buNone/>
            </a:pPr>
            <a:endParaRPr lang="en-US" sz="1600" dirty="0"/>
          </a:p>
          <a:p>
            <a:pPr marL="0" indent="0">
              <a:buNone/>
            </a:pPr>
            <a:r>
              <a:rPr lang="en-US" sz="1600" dirty="0"/>
              <a:t>Verilog</a:t>
            </a:r>
            <a:r>
              <a:rPr lang="en-US" sz="1400" dirty="0"/>
              <a:t>:				</a:t>
            </a:r>
            <a:r>
              <a:rPr lang="en-US" sz="1600" dirty="0" err="1"/>
              <a:t>SystemVerilog</a:t>
            </a:r>
            <a:r>
              <a:rPr lang="en-US" sz="1400" dirty="0"/>
              <a:t>:</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In </a:t>
            </a:r>
            <a:r>
              <a:rPr lang="en-US" sz="1400" dirty="0" err="1"/>
              <a:t>systemverilog</a:t>
            </a:r>
            <a:r>
              <a:rPr lang="en-US" sz="1400" dirty="0"/>
              <a:t> we can declare inside the module its type and if it is an input or an output.</a:t>
            </a:r>
          </a:p>
        </p:txBody>
      </p:sp>
      <p:pic>
        <p:nvPicPr>
          <p:cNvPr id="5" name="Εικόνα 4">
            <a:extLst>
              <a:ext uri="{FF2B5EF4-FFF2-40B4-BE49-F238E27FC236}">
                <a16:creationId xmlns:a16="http://schemas.microsoft.com/office/drawing/2014/main" id="{993853BC-5562-37E5-C13C-8FBACC9A1E1A}"/>
              </a:ext>
            </a:extLst>
          </p:cNvPr>
          <p:cNvPicPr>
            <a:picLocks noChangeAspect="1"/>
          </p:cNvPicPr>
          <p:nvPr/>
        </p:nvPicPr>
        <p:blipFill rotWithShape="1">
          <a:blip r:embed="rId2"/>
          <a:srcRect l="4326" t="27600" r="76774" b="22001"/>
          <a:stretch/>
        </p:blipFill>
        <p:spPr>
          <a:xfrm>
            <a:off x="1259632" y="2204864"/>
            <a:ext cx="1944216" cy="2916324"/>
          </a:xfrm>
          <a:prstGeom prst="rect">
            <a:avLst/>
          </a:prstGeom>
        </p:spPr>
      </p:pic>
      <p:pic>
        <p:nvPicPr>
          <p:cNvPr id="7" name="Εικόνα 6">
            <a:extLst>
              <a:ext uri="{FF2B5EF4-FFF2-40B4-BE49-F238E27FC236}">
                <a16:creationId xmlns:a16="http://schemas.microsoft.com/office/drawing/2014/main" id="{3A094B94-6DB9-48F7-F82D-D63E99F04862}"/>
              </a:ext>
            </a:extLst>
          </p:cNvPr>
          <p:cNvPicPr>
            <a:picLocks noChangeAspect="1"/>
          </p:cNvPicPr>
          <p:nvPr/>
        </p:nvPicPr>
        <p:blipFill rotWithShape="1">
          <a:blip r:embed="rId3"/>
          <a:srcRect l="4326" t="13601" r="67324" b="58400"/>
          <a:stretch/>
        </p:blipFill>
        <p:spPr>
          <a:xfrm>
            <a:off x="4771488" y="2204864"/>
            <a:ext cx="2819113" cy="1566174"/>
          </a:xfrm>
          <a:prstGeom prst="rect">
            <a:avLst/>
          </a:prstGeom>
        </p:spPr>
      </p:pic>
    </p:spTree>
    <p:extLst>
      <p:ext uri="{BB962C8B-B14F-4D97-AF65-F5344CB8AC3E}">
        <p14:creationId xmlns:p14="http://schemas.microsoft.com/office/powerpoint/2010/main" val="34274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59714F48-6695-BBE6-3C69-0E671A6AEDBB}"/>
              </a:ext>
            </a:extLst>
          </p:cNvPr>
          <p:cNvSpPr>
            <a:spLocks noGrp="1"/>
          </p:cNvSpPr>
          <p:nvPr>
            <p:ph idx="1"/>
          </p:nvPr>
        </p:nvSpPr>
        <p:spPr>
          <a:xfrm>
            <a:off x="1116013" y="260649"/>
            <a:ext cx="7559675" cy="6408440"/>
          </a:xfrm>
        </p:spPr>
        <p:txBody>
          <a:bodyPr/>
          <a:lstStyle/>
          <a:p>
            <a:r>
              <a:rPr lang="en-US" sz="1800" dirty="0"/>
              <a:t>Logic instead of regs</a:t>
            </a:r>
          </a:p>
          <a:p>
            <a:pPr marL="0" indent="0">
              <a:buNone/>
            </a:pPr>
            <a:r>
              <a:rPr lang="en-US" sz="1400" dirty="0"/>
              <a:t>	</a:t>
            </a:r>
          </a:p>
          <a:p>
            <a:pPr marL="0" indent="0">
              <a:buNone/>
            </a:pPr>
            <a:endParaRPr lang="en-US" sz="1400" dirty="0"/>
          </a:p>
          <a:p>
            <a:pPr marL="0" indent="0">
              <a:buNone/>
            </a:pPr>
            <a:endParaRPr lang="en-US" sz="1400" dirty="0"/>
          </a:p>
          <a:p>
            <a:pPr marL="0" indent="0">
              <a:buNone/>
            </a:pPr>
            <a:r>
              <a:rPr lang="en-US" sz="1400" dirty="0"/>
              <a:t>       </a:t>
            </a:r>
            <a:r>
              <a:rPr lang="en-US" sz="1600" dirty="0"/>
              <a:t>Verilog	</a:t>
            </a:r>
            <a:r>
              <a:rPr lang="en-US" sz="1400" dirty="0"/>
              <a:t>			</a:t>
            </a:r>
            <a:r>
              <a:rPr lang="en-US" sz="1600" dirty="0" err="1"/>
              <a:t>SystemVerilog</a:t>
            </a:r>
            <a:endParaRPr lang="en-US" sz="16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Logic in </a:t>
            </a:r>
            <a:r>
              <a:rPr lang="en-US" sz="1400" dirty="0" err="1"/>
              <a:t>SystemVerilog</a:t>
            </a:r>
            <a:r>
              <a:rPr lang="en-US" sz="1400" dirty="0"/>
              <a:t> can provide a more precise and consistent type for representing logic value. It is intended to improve clarity and avoid some of the ambiguities associated with reg in Verilog.</a:t>
            </a:r>
          </a:p>
          <a:p>
            <a:pPr marL="0" indent="0">
              <a:buNone/>
            </a:pPr>
            <a:endParaRPr lang="el-GR" sz="1400" dirty="0"/>
          </a:p>
        </p:txBody>
      </p:sp>
      <p:pic>
        <p:nvPicPr>
          <p:cNvPr id="7" name="Εικόνα 6">
            <a:extLst>
              <a:ext uri="{FF2B5EF4-FFF2-40B4-BE49-F238E27FC236}">
                <a16:creationId xmlns:a16="http://schemas.microsoft.com/office/drawing/2014/main" id="{3D11F0A1-9254-24FC-905C-EDE7B6BCEAF3}"/>
              </a:ext>
            </a:extLst>
          </p:cNvPr>
          <p:cNvPicPr>
            <a:picLocks noChangeAspect="1"/>
          </p:cNvPicPr>
          <p:nvPr/>
        </p:nvPicPr>
        <p:blipFill rotWithShape="1">
          <a:blip r:embed="rId2"/>
          <a:srcRect l="5122" t="31800" r="60237" b="33200"/>
          <a:stretch/>
        </p:blipFill>
        <p:spPr>
          <a:xfrm>
            <a:off x="468312" y="1916832"/>
            <a:ext cx="3927804" cy="2232248"/>
          </a:xfrm>
          <a:prstGeom prst="rect">
            <a:avLst/>
          </a:prstGeom>
        </p:spPr>
      </p:pic>
      <p:pic>
        <p:nvPicPr>
          <p:cNvPr id="9" name="Εικόνα 8">
            <a:extLst>
              <a:ext uri="{FF2B5EF4-FFF2-40B4-BE49-F238E27FC236}">
                <a16:creationId xmlns:a16="http://schemas.microsoft.com/office/drawing/2014/main" id="{229B0172-E3B3-AF27-563A-7193D1BC3C70}"/>
              </a:ext>
            </a:extLst>
          </p:cNvPr>
          <p:cNvPicPr>
            <a:picLocks noChangeAspect="1"/>
          </p:cNvPicPr>
          <p:nvPr/>
        </p:nvPicPr>
        <p:blipFill rotWithShape="1">
          <a:blip r:embed="rId3"/>
          <a:srcRect l="5122" t="38800" r="64175" b="27600"/>
          <a:stretch/>
        </p:blipFill>
        <p:spPr>
          <a:xfrm>
            <a:off x="4750522" y="1915007"/>
            <a:ext cx="3637902" cy="2239321"/>
          </a:xfrm>
          <a:prstGeom prst="rect">
            <a:avLst/>
          </a:prstGeom>
        </p:spPr>
      </p:pic>
    </p:spTree>
    <p:extLst>
      <p:ext uri="{BB962C8B-B14F-4D97-AF65-F5344CB8AC3E}">
        <p14:creationId xmlns:p14="http://schemas.microsoft.com/office/powerpoint/2010/main" val="149449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260CEE83-9B9B-1C25-B6A3-68A5D1CACBA9}"/>
              </a:ext>
            </a:extLst>
          </p:cNvPr>
          <p:cNvSpPr>
            <a:spLocks noGrp="1"/>
          </p:cNvSpPr>
          <p:nvPr>
            <p:ph idx="1"/>
          </p:nvPr>
        </p:nvSpPr>
        <p:spPr>
          <a:xfrm>
            <a:off x="1116013" y="188641"/>
            <a:ext cx="7559675" cy="6480448"/>
          </a:xfrm>
        </p:spPr>
        <p:txBody>
          <a:bodyPr/>
          <a:lstStyle/>
          <a:p>
            <a:r>
              <a:rPr lang="en-US" sz="1800" dirty="0"/>
              <a:t>Instantiations during declaration</a:t>
            </a:r>
            <a:r>
              <a:rPr lang="en-US" sz="1400" dirty="0"/>
              <a:t>	</a:t>
            </a:r>
          </a:p>
          <a:p>
            <a:pPr marL="0" indent="0">
              <a:buNone/>
            </a:pPr>
            <a:r>
              <a:rPr lang="en-US" sz="1400" dirty="0"/>
              <a:t>	</a:t>
            </a:r>
          </a:p>
          <a:p>
            <a:pPr marL="0" indent="0">
              <a:buNone/>
            </a:pPr>
            <a:r>
              <a:rPr lang="en-US" sz="1600" dirty="0"/>
              <a:t>Verilog</a:t>
            </a:r>
            <a:r>
              <a:rPr lang="en-US" sz="1400" dirty="0"/>
              <a:t>				</a:t>
            </a:r>
            <a:r>
              <a:rPr lang="en-US" sz="1600" dirty="0" err="1"/>
              <a:t>SystemVerilog</a:t>
            </a:r>
            <a:endParaRPr lang="en-US" sz="16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In </a:t>
            </a:r>
            <a:r>
              <a:rPr lang="en-US" sz="1400" dirty="0" err="1"/>
              <a:t>SystemVerilog</a:t>
            </a:r>
            <a:r>
              <a:rPr lang="en-US" sz="1400" dirty="0"/>
              <a:t> we use (.*) inside the module if all the variable names match the inputs and outputs of the module, or if not all the I/</a:t>
            </a:r>
            <a:r>
              <a:rPr lang="en-US" sz="1400" dirty="0" err="1"/>
              <a:t>Os</a:t>
            </a:r>
            <a:r>
              <a:rPr lang="en-US" sz="1400" dirty="0"/>
              <a:t> do not match the variable names then we cannot use (.*), but if some match the variable names we can use .&lt;name&gt;, instead of .&lt;name&gt;(&lt;name&gt;). In Verilog we have to declare inputs and outputs one by one, declaring the next to the I/</a:t>
            </a:r>
            <a:r>
              <a:rPr lang="en-US" sz="1400" dirty="0" err="1"/>
              <a:t>Os</a:t>
            </a:r>
            <a:r>
              <a:rPr lang="en-US" sz="1400" dirty="0"/>
              <a:t> the variable names.</a:t>
            </a:r>
          </a:p>
          <a:p>
            <a:pPr marL="0" indent="0">
              <a:buNone/>
            </a:pPr>
            <a:endParaRPr lang="el-GR" sz="1400" dirty="0"/>
          </a:p>
        </p:txBody>
      </p:sp>
      <p:pic>
        <p:nvPicPr>
          <p:cNvPr id="5" name="Εικόνα 4">
            <a:extLst>
              <a:ext uri="{FF2B5EF4-FFF2-40B4-BE49-F238E27FC236}">
                <a16:creationId xmlns:a16="http://schemas.microsoft.com/office/drawing/2014/main" id="{29458D00-CE46-810E-ED44-59D8A3219F68}"/>
              </a:ext>
            </a:extLst>
          </p:cNvPr>
          <p:cNvPicPr>
            <a:picLocks noChangeAspect="1"/>
          </p:cNvPicPr>
          <p:nvPr/>
        </p:nvPicPr>
        <p:blipFill rotWithShape="1">
          <a:blip r:embed="rId2"/>
          <a:srcRect l="5122" t="47200" r="75200" b="19200"/>
          <a:stretch/>
        </p:blipFill>
        <p:spPr>
          <a:xfrm>
            <a:off x="1311470" y="1309765"/>
            <a:ext cx="1965599" cy="1887781"/>
          </a:xfrm>
          <a:prstGeom prst="rect">
            <a:avLst/>
          </a:prstGeom>
        </p:spPr>
      </p:pic>
      <p:pic>
        <p:nvPicPr>
          <p:cNvPr id="7" name="Εικόνα 6">
            <a:extLst>
              <a:ext uri="{FF2B5EF4-FFF2-40B4-BE49-F238E27FC236}">
                <a16:creationId xmlns:a16="http://schemas.microsoft.com/office/drawing/2014/main" id="{40031B4E-22A9-28D2-5612-BC892DAE516E}"/>
              </a:ext>
            </a:extLst>
          </p:cNvPr>
          <p:cNvPicPr>
            <a:picLocks noChangeAspect="1"/>
          </p:cNvPicPr>
          <p:nvPr/>
        </p:nvPicPr>
        <p:blipFill rotWithShape="1">
          <a:blip r:embed="rId3"/>
          <a:srcRect l="5122" t="63539" r="80187" b="26200"/>
          <a:stretch/>
        </p:blipFill>
        <p:spPr>
          <a:xfrm>
            <a:off x="4809319" y="1309765"/>
            <a:ext cx="2115227" cy="831033"/>
          </a:xfrm>
          <a:prstGeom prst="rect">
            <a:avLst/>
          </a:prstGeom>
        </p:spPr>
      </p:pic>
      <p:pic>
        <p:nvPicPr>
          <p:cNvPr id="9" name="Εικόνα 8">
            <a:extLst>
              <a:ext uri="{FF2B5EF4-FFF2-40B4-BE49-F238E27FC236}">
                <a16:creationId xmlns:a16="http://schemas.microsoft.com/office/drawing/2014/main" id="{E53CFC93-5A07-82A6-97CF-8B12E7E0DF19}"/>
              </a:ext>
            </a:extLst>
          </p:cNvPr>
          <p:cNvPicPr>
            <a:picLocks noChangeAspect="1"/>
          </p:cNvPicPr>
          <p:nvPr/>
        </p:nvPicPr>
        <p:blipFill rotWithShape="1">
          <a:blip r:embed="rId4"/>
          <a:srcRect l="5122" t="40200" r="75987" b="33200"/>
          <a:stretch/>
        </p:blipFill>
        <p:spPr>
          <a:xfrm>
            <a:off x="5003220" y="3490364"/>
            <a:ext cx="1727424" cy="1368152"/>
          </a:xfrm>
          <a:prstGeom prst="rect">
            <a:avLst/>
          </a:prstGeom>
        </p:spPr>
      </p:pic>
      <p:pic>
        <p:nvPicPr>
          <p:cNvPr id="11" name="Εικόνα 10">
            <a:extLst>
              <a:ext uri="{FF2B5EF4-FFF2-40B4-BE49-F238E27FC236}">
                <a16:creationId xmlns:a16="http://schemas.microsoft.com/office/drawing/2014/main" id="{D31BFEE1-9EA3-3F04-12FB-3ACDB7D1F1DF}"/>
              </a:ext>
            </a:extLst>
          </p:cNvPr>
          <p:cNvPicPr>
            <a:picLocks noChangeAspect="1"/>
          </p:cNvPicPr>
          <p:nvPr/>
        </p:nvPicPr>
        <p:blipFill rotWithShape="1">
          <a:blip r:embed="rId5"/>
          <a:srcRect l="5122" t="29001" r="75200" b="44400"/>
          <a:stretch/>
        </p:blipFill>
        <p:spPr>
          <a:xfrm>
            <a:off x="1425351" y="3487638"/>
            <a:ext cx="1799432" cy="1368152"/>
          </a:xfrm>
          <a:prstGeom prst="rect">
            <a:avLst/>
          </a:prstGeom>
        </p:spPr>
      </p:pic>
    </p:spTree>
    <p:extLst>
      <p:ext uri="{BB962C8B-B14F-4D97-AF65-F5344CB8AC3E}">
        <p14:creationId xmlns:p14="http://schemas.microsoft.com/office/powerpoint/2010/main" val="460365977"/>
      </p:ext>
    </p:extLst>
  </p:cSld>
  <p:clrMapOvr>
    <a:masterClrMapping/>
  </p:clrMapOvr>
</p:sld>
</file>

<file path=ppt/theme/theme1.xml><?xml version="1.0" encoding="utf-8"?>
<a:theme xmlns:a="http://schemas.openxmlformats.org/drawingml/2006/main" name="template">
  <a:themeElements>
    <a:clrScheme name="template 13">
      <a:dk1>
        <a:srgbClr val="4D4D4D"/>
      </a:dk1>
      <a:lt1>
        <a:srgbClr val="FFFFFF"/>
      </a:lt1>
      <a:dk2>
        <a:srgbClr val="4D4D4D"/>
      </a:dk2>
      <a:lt2>
        <a:srgbClr val="001244"/>
      </a:lt2>
      <a:accent1>
        <a:srgbClr val="2D5FB9"/>
      </a:accent1>
      <a:accent2>
        <a:srgbClr val="234182"/>
      </a:accent2>
      <a:accent3>
        <a:srgbClr val="FFFFFF"/>
      </a:accent3>
      <a:accent4>
        <a:srgbClr val="404040"/>
      </a:accent4>
      <a:accent5>
        <a:srgbClr val="ADB6D9"/>
      </a:accent5>
      <a:accent6>
        <a:srgbClr val="1F3A75"/>
      </a:accent6>
      <a:hlink>
        <a:srgbClr val="5988DD"/>
      </a:hlink>
      <a:folHlink>
        <a:srgbClr val="EAEAEA"/>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2057D6"/>
        </a:lt2>
        <a:accent1>
          <a:srgbClr val="3D99F0"/>
        </a:accent1>
        <a:accent2>
          <a:srgbClr val="1280E4"/>
        </a:accent2>
        <a:accent3>
          <a:srgbClr val="FFFFFF"/>
        </a:accent3>
        <a:accent4>
          <a:srgbClr val="404040"/>
        </a:accent4>
        <a:accent5>
          <a:srgbClr val="AFCAF6"/>
        </a:accent5>
        <a:accent6>
          <a:srgbClr val="0F73CF"/>
        </a:accent6>
        <a:hlink>
          <a:srgbClr val="58AEF3"/>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519E"/>
        </a:lt2>
        <a:accent1>
          <a:srgbClr val="037AB9"/>
        </a:accent1>
        <a:accent2>
          <a:srgbClr val="019ACD"/>
        </a:accent2>
        <a:accent3>
          <a:srgbClr val="FFFFFF"/>
        </a:accent3>
        <a:accent4>
          <a:srgbClr val="404040"/>
        </a:accent4>
        <a:accent5>
          <a:srgbClr val="AABED9"/>
        </a:accent5>
        <a:accent6>
          <a:srgbClr val="018BBA"/>
        </a:accent6>
        <a:hlink>
          <a:srgbClr val="B0A6C9"/>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A3384"/>
        </a:lt2>
        <a:accent1>
          <a:srgbClr val="3075D1"/>
        </a:accent1>
        <a:accent2>
          <a:srgbClr val="63B1FF"/>
        </a:accent2>
        <a:accent3>
          <a:srgbClr val="FFFFFF"/>
        </a:accent3>
        <a:accent4>
          <a:srgbClr val="404040"/>
        </a:accent4>
        <a:accent5>
          <a:srgbClr val="ADBDE5"/>
        </a:accent5>
        <a:accent6>
          <a:srgbClr val="59A0E7"/>
        </a:accent6>
        <a:hlink>
          <a:srgbClr val="4390ED"/>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2B7A"/>
        </a:lt2>
        <a:accent1>
          <a:srgbClr val="50AAFF"/>
        </a:accent1>
        <a:accent2>
          <a:srgbClr val="5182BA"/>
        </a:accent2>
        <a:accent3>
          <a:srgbClr val="FFFFFF"/>
        </a:accent3>
        <a:accent4>
          <a:srgbClr val="404040"/>
        </a:accent4>
        <a:accent5>
          <a:srgbClr val="B3D2FF"/>
        </a:accent5>
        <a:accent6>
          <a:srgbClr val="4975A8"/>
        </a:accent6>
        <a:hlink>
          <a:srgbClr val="87C5FF"/>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246D"/>
        </a:lt2>
        <a:accent1>
          <a:srgbClr val="225FB3"/>
        </a:accent1>
        <a:accent2>
          <a:srgbClr val="4EA8FF"/>
        </a:accent2>
        <a:accent3>
          <a:srgbClr val="FFFFFF"/>
        </a:accent3>
        <a:accent4>
          <a:srgbClr val="404040"/>
        </a:accent4>
        <a:accent5>
          <a:srgbClr val="ABB6D6"/>
        </a:accent5>
        <a:accent6>
          <a:srgbClr val="4698E7"/>
        </a:accent6>
        <a:hlink>
          <a:srgbClr val="61BFFF"/>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236E"/>
        </a:lt2>
        <a:accent1>
          <a:srgbClr val="7399BE"/>
        </a:accent1>
        <a:accent2>
          <a:srgbClr val="4FA7FF"/>
        </a:accent2>
        <a:accent3>
          <a:srgbClr val="FFFFFF"/>
        </a:accent3>
        <a:accent4>
          <a:srgbClr val="404040"/>
        </a:accent4>
        <a:accent5>
          <a:srgbClr val="BCCADB"/>
        </a:accent5>
        <a:accent6>
          <a:srgbClr val="4797E7"/>
        </a:accent6>
        <a:hlink>
          <a:srgbClr val="D5E5F4"/>
        </a:hlink>
        <a:folHlink>
          <a:srgbClr val="EAEAEA"/>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246C"/>
        </a:lt2>
        <a:accent1>
          <a:srgbClr val="1C79DA"/>
        </a:accent1>
        <a:accent2>
          <a:srgbClr val="5DB9FF"/>
        </a:accent2>
        <a:accent3>
          <a:srgbClr val="FFFFFF"/>
        </a:accent3>
        <a:accent4>
          <a:srgbClr val="404040"/>
        </a:accent4>
        <a:accent5>
          <a:srgbClr val="ABBEEA"/>
        </a:accent5>
        <a:accent6>
          <a:srgbClr val="53A7E7"/>
        </a:accent6>
        <a:hlink>
          <a:srgbClr val="0766BD"/>
        </a:hlink>
        <a:folHlink>
          <a:srgbClr val="EAEAEA"/>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062D6A"/>
        </a:lt2>
        <a:accent1>
          <a:srgbClr val="969696"/>
        </a:accent1>
        <a:accent2>
          <a:srgbClr val="46BBF5"/>
        </a:accent2>
        <a:accent3>
          <a:srgbClr val="FFFFFF"/>
        </a:accent3>
        <a:accent4>
          <a:srgbClr val="404040"/>
        </a:accent4>
        <a:accent5>
          <a:srgbClr val="C9C9C9"/>
        </a:accent5>
        <a:accent6>
          <a:srgbClr val="3FA9DE"/>
        </a:accent6>
        <a:hlink>
          <a:srgbClr val="104674"/>
        </a:hlink>
        <a:folHlink>
          <a:srgbClr val="EAEAEA"/>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3436C"/>
        </a:lt2>
        <a:accent1>
          <a:srgbClr val="1F8FD0"/>
        </a:accent1>
        <a:accent2>
          <a:srgbClr val="2E3CA1"/>
        </a:accent2>
        <a:accent3>
          <a:srgbClr val="FFFFFF"/>
        </a:accent3>
        <a:accent4>
          <a:srgbClr val="404040"/>
        </a:accent4>
        <a:accent5>
          <a:srgbClr val="ABC6E4"/>
        </a:accent5>
        <a:accent6>
          <a:srgbClr val="293591"/>
        </a:accent6>
        <a:hlink>
          <a:srgbClr val="9B999A"/>
        </a:hlink>
        <a:folHlink>
          <a:srgbClr val="EAEAEA"/>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104573"/>
        </a:lt2>
        <a:accent1>
          <a:srgbClr val="46BBF6"/>
        </a:accent1>
        <a:accent2>
          <a:srgbClr val="63C8F6"/>
        </a:accent2>
        <a:accent3>
          <a:srgbClr val="FFFFFF"/>
        </a:accent3>
        <a:accent4>
          <a:srgbClr val="404040"/>
        </a:accent4>
        <a:accent5>
          <a:srgbClr val="B0DAFA"/>
        </a:accent5>
        <a:accent6>
          <a:srgbClr val="59B5DF"/>
        </a:accent6>
        <a:hlink>
          <a:srgbClr val="CBA47A"/>
        </a:hlink>
        <a:folHlink>
          <a:srgbClr val="EAEAEA"/>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0F3F68"/>
        </a:lt2>
        <a:accent1>
          <a:srgbClr val="30A6DF"/>
        </a:accent1>
        <a:accent2>
          <a:srgbClr val="76D0F8"/>
        </a:accent2>
        <a:accent3>
          <a:srgbClr val="FFFFFF"/>
        </a:accent3>
        <a:accent4>
          <a:srgbClr val="404040"/>
        </a:accent4>
        <a:accent5>
          <a:srgbClr val="ADD0EC"/>
        </a:accent5>
        <a:accent6>
          <a:srgbClr val="6ABCE1"/>
        </a:accent6>
        <a:hlink>
          <a:srgbClr val="1F7BBC"/>
        </a:hlink>
        <a:folHlink>
          <a:srgbClr val="EAEAEA"/>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001244"/>
        </a:lt2>
        <a:accent1>
          <a:srgbClr val="2D5FB9"/>
        </a:accent1>
        <a:accent2>
          <a:srgbClr val="234182"/>
        </a:accent2>
        <a:accent3>
          <a:srgbClr val="FFFFFF"/>
        </a:accent3>
        <a:accent4>
          <a:srgbClr val="404040"/>
        </a:accent4>
        <a:accent5>
          <a:srgbClr val="ADB6D9"/>
        </a:accent5>
        <a:accent6>
          <a:srgbClr val="1F3A75"/>
        </a:accent6>
        <a:hlink>
          <a:srgbClr val="5988D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1376</TotalTime>
  <Words>1234</Words>
  <Application>Microsoft Office PowerPoint</Application>
  <PresentationFormat>Προβολή στην οθόνη (4:3)</PresentationFormat>
  <Paragraphs>192</Paragraphs>
  <Slides>15</Slides>
  <Notes>0</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15</vt:i4>
      </vt:variant>
    </vt:vector>
  </HeadingPairs>
  <TitlesOfParts>
    <vt:vector size="21" baseType="lpstr">
      <vt:lpstr>Arial</vt:lpstr>
      <vt:lpstr>Söhne</vt:lpstr>
      <vt:lpstr>Tahoma</vt:lpstr>
      <vt:lpstr>Verdana</vt:lpstr>
      <vt:lpstr>Wingdings</vt:lpstr>
      <vt:lpstr>template</vt:lpstr>
      <vt:lpstr>XTEA (eXtended TEA)  Block Cipher</vt:lpstr>
      <vt:lpstr>What is XTEA?</vt:lpstr>
      <vt:lpstr>Algorithm for XTEA </vt:lpstr>
      <vt:lpstr>Describing the XTEA circuit</vt:lpstr>
      <vt:lpstr>     XTEA module</vt:lpstr>
      <vt:lpstr>     XTEA core module</vt:lpstr>
      <vt:lpstr>Improvements from Verilog to SystemVerilog</vt:lpstr>
      <vt:lpstr>Παρουσίαση του PowerPoint</vt:lpstr>
      <vt:lpstr>Παρουσίαση του PowerPoint</vt:lpstr>
      <vt:lpstr>Παρουσίαση του PowerPoint</vt:lpstr>
      <vt:lpstr>Παρουσίαση του PowerPoint</vt:lpstr>
      <vt:lpstr>Assertions</vt:lpstr>
      <vt:lpstr>Assertions</vt:lpstr>
      <vt:lpstr>Waveforms </vt:lpstr>
      <vt:lpstr>Thank you for your attention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dc:creator>
  <cp:lastModifiedBy>KAPAKOS GEORGIOS</cp:lastModifiedBy>
  <cp:revision>194</cp:revision>
  <dcterms:created xsi:type="dcterms:W3CDTF">2005-12-15T13:44:20Z</dcterms:created>
  <dcterms:modified xsi:type="dcterms:W3CDTF">2024-03-12T21:30:58Z</dcterms:modified>
</cp:coreProperties>
</file>